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6"/>
  </p:notesMasterIdLst>
  <p:handoutMasterIdLst>
    <p:handoutMasterId r:id="rId137"/>
  </p:handoutMasterIdLst>
  <p:sldIdLst>
    <p:sldId id="256" r:id="rId2"/>
    <p:sldId id="257" r:id="rId3"/>
    <p:sldId id="341" r:id="rId4"/>
    <p:sldId id="362" r:id="rId5"/>
    <p:sldId id="346" r:id="rId6"/>
    <p:sldId id="258" r:id="rId7"/>
    <p:sldId id="492" r:id="rId8"/>
    <p:sldId id="366" r:id="rId9"/>
    <p:sldId id="374" r:id="rId10"/>
    <p:sldId id="379" r:id="rId11"/>
    <p:sldId id="367" r:id="rId12"/>
    <p:sldId id="382" r:id="rId13"/>
    <p:sldId id="381" r:id="rId14"/>
    <p:sldId id="384" r:id="rId15"/>
    <p:sldId id="383" r:id="rId16"/>
    <p:sldId id="371" r:id="rId17"/>
    <p:sldId id="385" r:id="rId18"/>
    <p:sldId id="386" r:id="rId19"/>
    <p:sldId id="387" r:id="rId20"/>
    <p:sldId id="388" r:id="rId21"/>
    <p:sldId id="368" r:id="rId22"/>
    <p:sldId id="389" r:id="rId23"/>
    <p:sldId id="390" r:id="rId24"/>
    <p:sldId id="391" r:id="rId25"/>
    <p:sldId id="392" r:id="rId26"/>
    <p:sldId id="393" r:id="rId27"/>
    <p:sldId id="370" r:id="rId28"/>
    <p:sldId id="394" r:id="rId29"/>
    <p:sldId id="395" r:id="rId30"/>
    <p:sldId id="396" r:id="rId31"/>
    <p:sldId id="397" r:id="rId32"/>
    <p:sldId id="375" r:id="rId33"/>
    <p:sldId id="376" r:id="rId34"/>
    <p:sldId id="380" r:id="rId35"/>
    <p:sldId id="398" r:id="rId36"/>
    <p:sldId id="399" r:id="rId37"/>
    <p:sldId id="400" r:id="rId38"/>
    <p:sldId id="490" r:id="rId39"/>
    <p:sldId id="401" r:id="rId40"/>
    <p:sldId id="402" r:id="rId41"/>
    <p:sldId id="403" r:id="rId42"/>
    <p:sldId id="404" r:id="rId43"/>
    <p:sldId id="405" r:id="rId44"/>
    <p:sldId id="406" r:id="rId45"/>
    <p:sldId id="407" r:id="rId46"/>
    <p:sldId id="408" r:id="rId47"/>
    <p:sldId id="409" r:id="rId48"/>
    <p:sldId id="410" r:id="rId49"/>
    <p:sldId id="411" r:id="rId50"/>
    <p:sldId id="412" r:id="rId51"/>
    <p:sldId id="413" r:id="rId52"/>
    <p:sldId id="414" r:id="rId53"/>
    <p:sldId id="415" r:id="rId54"/>
    <p:sldId id="416" r:id="rId55"/>
    <p:sldId id="417" r:id="rId56"/>
    <p:sldId id="418" r:id="rId57"/>
    <p:sldId id="419" r:id="rId58"/>
    <p:sldId id="420" r:id="rId59"/>
    <p:sldId id="421" r:id="rId60"/>
    <p:sldId id="422" r:id="rId61"/>
    <p:sldId id="423" r:id="rId62"/>
    <p:sldId id="424" r:id="rId63"/>
    <p:sldId id="425" r:id="rId64"/>
    <p:sldId id="426" r:id="rId65"/>
    <p:sldId id="427" r:id="rId66"/>
    <p:sldId id="428" r:id="rId67"/>
    <p:sldId id="429" r:id="rId68"/>
    <p:sldId id="430" r:id="rId69"/>
    <p:sldId id="431" r:id="rId70"/>
    <p:sldId id="433" r:id="rId71"/>
    <p:sldId id="434" r:id="rId72"/>
    <p:sldId id="435" r:id="rId73"/>
    <p:sldId id="436" r:id="rId74"/>
    <p:sldId id="491" r:id="rId75"/>
    <p:sldId id="437" r:id="rId76"/>
    <p:sldId id="438" r:id="rId77"/>
    <p:sldId id="439" r:id="rId78"/>
    <p:sldId id="440" r:id="rId79"/>
    <p:sldId id="493" r:id="rId80"/>
    <p:sldId id="441" r:id="rId81"/>
    <p:sldId id="442" r:id="rId82"/>
    <p:sldId id="443" r:id="rId83"/>
    <p:sldId id="444" r:id="rId84"/>
    <p:sldId id="445" r:id="rId85"/>
    <p:sldId id="446" r:id="rId86"/>
    <p:sldId id="447" r:id="rId87"/>
    <p:sldId id="448" r:id="rId88"/>
    <p:sldId id="449" r:id="rId89"/>
    <p:sldId id="450" r:id="rId90"/>
    <p:sldId id="451" r:id="rId91"/>
    <p:sldId id="452" r:id="rId92"/>
    <p:sldId id="453" r:id="rId93"/>
    <p:sldId id="454" r:id="rId94"/>
    <p:sldId id="455" r:id="rId95"/>
    <p:sldId id="456" r:id="rId96"/>
    <p:sldId id="457" r:id="rId97"/>
    <p:sldId id="458" r:id="rId98"/>
    <p:sldId id="459" r:id="rId99"/>
    <p:sldId id="460" r:id="rId100"/>
    <p:sldId id="461" r:id="rId101"/>
    <p:sldId id="463" r:id="rId102"/>
    <p:sldId id="462" r:id="rId103"/>
    <p:sldId id="496" r:id="rId104"/>
    <p:sldId id="497" r:id="rId105"/>
    <p:sldId id="498" r:id="rId106"/>
    <p:sldId id="506" r:id="rId107"/>
    <p:sldId id="507" r:id="rId108"/>
    <p:sldId id="508" r:id="rId109"/>
    <p:sldId id="509" r:id="rId110"/>
    <p:sldId id="510" r:id="rId111"/>
    <p:sldId id="511" r:id="rId112"/>
    <p:sldId id="512" r:id="rId113"/>
    <p:sldId id="513" r:id="rId114"/>
    <p:sldId id="514" r:id="rId115"/>
    <p:sldId id="515" r:id="rId116"/>
    <p:sldId id="516" r:id="rId117"/>
    <p:sldId id="517" r:id="rId118"/>
    <p:sldId id="518" r:id="rId119"/>
    <p:sldId id="495" r:id="rId120"/>
    <p:sldId id="521" r:id="rId121"/>
    <p:sldId id="522" r:id="rId122"/>
    <p:sldId id="523" r:id="rId123"/>
    <p:sldId id="524" r:id="rId124"/>
    <p:sldId id="525" r:id="rId125"/>
    <p:sldId id="526" r:id="rId126"/>
    <p:sldId id="533" r:id="rId127"/>
    <p:sldId id="534" r:id="rId128"/>
    <p:sldId id="535" r:id="rId129"/>
    <p:sldId id="527" r:id="rId130"/>
    <p:sldId id="528" r:id="rId131"/>
    <p:sldId id="529" r:id="rId132"/>
    <p:sldId id="530" r:id="rId133"/>
    <p:sldId id="531" r:id="rId134"/>
    <p:sldId id="532" r:id="rId135"/>
  </p:sldIdLst>
  <p:sldSz cx="12192000" cy="6858000"/>
  <p:notesSz cx="9926638" cy="6797675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2" autoAdjust="0"/>
    <p:restoredTop sz="94660"/>
  </p:normalViewPr>
  <p:slideViewPr>
    <p:cSldViewPr snapToGrid="0">
      <p:cViewPr varScale="1">
        <p:scale>
          <a:sx n="69" d="100"/>
          <a:sy n="69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8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5622799" y="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CD01C-E813-4925-A6FE-6F858963D079}" type="datetimeFigureOut">
              <a:rPr lang="es-ES" smtClean="0"/>
              <a:t>02/06/2023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1" y="6456613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5622799" y="6456613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40673-CE54-4750-AAA3-9BA3834FB3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4427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622799" y="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B0262-0786-4D64-B0D1-973D43E9A276}" type="datetimeFigureOut">
              <a:rPr lang="es-ES" smtClean="0"/>
              <a:t>02/06/2023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92665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6456613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622799" y="6456613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4F83F-2FA1-4678-B7F7-86FE5EF9FF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5171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:notes"/>
          <p:cNvSpPr txBox="1">
            <a:spLocks noGrp="1"/>
          </p:cNvSpPr>
          <p:nvPr>
            <p:ph type="body" idx="1"/>
          </p:nvPr>
        </p:nvSpPr>
        <p:spPr>
          <a:xfrm>
            <a:off x="986965" y="3228707"/>
            <a:ext cx="7900323" cy="305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71763" y="509588"/>
            <a:ext cx="4530725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3453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1A439-E44C-48F0-9442-C358C5EF53AB}" type="datetime1">
              <a:rPr lang="es-ES" smtClean="0"/>
              <a:t>02/06/2023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42AC-710F-4F37-A638-4366FD335B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96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5085-FCE5-4440-826F-DD3DC86136BC}" type="datetime1">
              <a:rPr lang="es-ES" smtClean="0"/>
              <a:t>02/06/2023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42AC-710F-4F37-A638-4366FD335B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3764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B3F0-543D-4AA5-8EAF-72BE2705AA35}" type="datetime1">
              <a:rPr lang="es-ES" smtClean="0"/>
              <a:t>02/06/2023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42AC-710F-4F37-A638-4366FD335B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2170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C4A0C-EFB6-463B-97BA-80939B349226}" type="datetime1">
              <a:rPr lang="es-ES" smtClean="0"/>
              <a:t>02/06/2023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42AC-710F-4F37-A638-4366FD335B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8891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F870-63E9-45C9-B6B7-D5B4CEFDEF0D}" type="datetime1">
              <a:rPr lang="es-ES" smtClean="0"/>
              <a:t>02/06/2023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42AC-710F-4F37-A638-4366FD335B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4448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09D4-A8BD-4A4B-AA4A-569F3B0372FD}" type="datetime1">
              <a:rPr lang="es-ES" smtClean="0"/>
              <a:t>02/06/2023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42AC-710F-4F37-A638-4366FD335B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19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D96D-0099-44CB-B0FB-D9B667A08102}" type="datetime1">
              <a:rPr lang="es-ES" smtClean="0"/>
              <a:t>02/06/2023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42AC-710F-4F37-A638-4366FD335B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0003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F9E7-98AE-40E6-A29A-6A9371F9D7B7}" type="datetime1">
              <a:rPr lang="es-ES" smtClean="0"/>
              <a:t>02/06/2023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42AC-710F-4F37-A638-4366FD335B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81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8ACC9-F212-4EC4-B3CE-335947AAB3D7}" type="datetime1">
              <a:rPr lang="es-ES" smtClean="0"/>
              <a:t>02/06/2023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42AC-710F-4F37-A638-4366FD335B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8165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613C-8A12-4E4E-8304-5F9F114D91C6}" type="datetime1">
              <a:rPr lang="es-ES" smtClean="0"/>
              <a:t>02/06/2023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42AC-710F-4F37-A638-4366FD335B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8546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16B02-8878-449E-A217-DB2F9FD94FF2}" type="datetime1">
              <a:rPr lang="es-ES" smtClean="0"/>
              <a:t>02/06/2023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442AC-710F-4F37-A638-4366FD335B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88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C535C-8B1E-40AE-9E7A-62FAD9A6BFB6}" type="datetime1">
              <a:rPr lang="es-ES" smtClean="0"/>
              <a:t>02/06/2023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smtClean="0"/>
              <a:t>DataLab CSIC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442AC-710F-4F37-A638-4366FD335B9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4657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7" Type="http://schemas.openxmlformats.org/officeDocument/2006/relationships/image" Target="../media/image117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ormal-inverse-gamma_distribution" TargetMode="External"/><Relationship Id="rId2" Type="http://schemas.openxmlformats.org/officeDocument/2006/relationships/hyperlink" Target="https://en.wikipedia.org/wiki/Inverse-gamma_distribu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ichlet_distribution" TargetMode="External"/><Relationship Id="rId2" Type="http://schemas.openxmlformats.org/officeDocument/2006/relationships/hyperlink" Target="https://en.wikipedia.org/wiki/Multinomial_distribu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atent_Dirichlet_allocation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Wishart_distributio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BML. 3. </a:t>
            </a:r>
            <a:r>
              <a:rPr lang="es-ES" dirty="0" err="1" smtClean="0"/>
              <a:t>Intro</a:t>
            </a:r>
            <a:r>
              <a:rPr lang="es-ES" dirty="0" smtClean="0"/>
              <a:t> to MCMC</a:t>
            </a:r>
            <a:br>
              <a:rPr lang="es-ES" dirty="0" smtClean="0"/>
            </a:b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Gibbs</a:t>
            </a:r>
            <a:r>
              <a:rPr lang="es-ES" dirty="0" smtClean="0"/>
              <a:t> to Hamilton 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s-ES" dirty="0"/>
          </a:p>
          <a:p>
            <a:r>
              <a:rPr lang="es-ES" dirty="0" err="1" smtClean="0"/>
              <a:t>DataLab</a:t>
            </a:r>
            <a:r>
              <a:rPr lang="es-ES" dirty="0" smtClean="0"/>
              <a:t> CSIC</a:t>
            </a:r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54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Purpose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Through</a:t>
            </a:r>
            <a:r>
              <a:rPr lang="es-ES" dirty="0" smtClean="0"/>
              <a:t> </a:t>
            </a:r>
            <a:r>
              <a:rPr lang="es-ES" dirty="0" err="1" smtClean="0"/>
              <a:t>several</a:t>
            </a:r>
            <a:r>
              <a:rPr lang="es-ES" dirty="0" smtClean="0"/>
              <a:t> </a:t>
            </a:r>
            <a:r>
              <a:rPr lang="es-ES" dirty="0" err="1" smtClean="0"/>
              <a:t>important</a:t>
            </a:r>
            <a:r>
              <a:rPr lang="es-ES" dirty="0" smtClean="0"/>
              <a:t> </a:t>
            </a:r>
            <a:r>
              <a:rPr lang="es-ES" dirty="0" err="1" smtClean="0"/>
              <a:t>examples</a:t>
            </a:r>
            <a:r>
              <a:rPr lang="es-ES" dirty="0" smtClean="0"/>
              <a:t> </a:t>
            </a:r>
            <a:r>
              <a:rPr lang="es-ES" dirty="0" err="1" smtClean="0"/>
              <a:t>reinforce</a:t>
            </a:r>
            <a:r>
              <a:rPr lang="es-ES" dirty="0" smtClean="0"/>
              <a:t> </a:t>
            </a:r>
            <a:r>
              <a:rPr lang="es-ES" dirty="0" err="1" smtClean="0"/>
              <a:t>Gibb</a:t>
            </a:r>
            <a:r>
              <a:rPr lang="es-ES" dirty="0" smtClean="0"/>
              <a:t> </a:t>
            </a:r>
            <a:r>
              <a:rPr lang="es-ES" dirty="0" err="1" smtClean="0"/>
              <a:t>sampling</a:t>
            </a:r>
            <a:r>
              <a:rPr lang="es-ES" dirty="0" smtClean="0"/>
              <a:t> concept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Motivation</a:t>
            </a:r>
            <a:endParaRPr lang="es-ES" dirty="0"/>
          </a:p>
          <a:p>
            <a:pPr marL="0" indent="0">
              <a:buNone/>
            </a:pPr>
            <a:r>
              <a:rPr lang="es-ES" dirty="0" err="1" smtClean="0"/>
              <a:t>Model</a:t>
            </a:r>
            <a:r>
              <a:rPr lang="es-ES" dirty="0" smtClean="0"/>
              <a:t> and prior</a:t>
            </a:r>
          </a:p>
          <a:p>
            <a:pPr marL="0" indent="0">
              <a:buNone/>
            </a:pPr>
            <a:r>
              <a:rPr lang="es-ES" dirty="0" smtClean="0"/>
              <a:t>Posterior </a:t>
            </a:r>
            <a:r>
              <a:rPr lang="es-ES" dirty="0" err="1" smtClean="0"/>
              <a:t>conditionals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Gibbs</a:t>
            </a:r>
            <a:r>
              <a:rPr lang="es-ES" dirty="0" smtClean="0"/>
              <a:t> </a:t>
            </a:r>
            <a:r>
              <a:rPr lang="es-ES" dirty="0" err="1" smtClean="0"/>
              <a:t>sampler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Use</a:t>
            </a:r>
          </a:p>
          <a:p>
            <a:pPr marL="0" indent="0">
              <a:buNone/>
            </a:pPr>
            <a:r>
              <a:rPr lang="es-ES" dirty="0" smtClean="0"/>
              <a:t>(</a:t>
            </a:r>
            <a:r>
              <a:rPr lang="es-ES" dirty="0" err="1" smtClean="0"/>
              <a:t>Many</a:t>
            </a:r>
            <a:r>
              <a:rPr lang="es-ES" dirty="0" smtClean="0"/>
              <a:t> </a:t>
            </a:r>
            <a:r>
              <a:rPr lang="es-ES" dirty="0" err="1" smtClean="0"/>
              <a:t>implemented</a:t>
            </a:r>
            <a:r>
              <a:rPr lang="es-ES" dirty="0" smtClean="0"/>
              <a:t> in </a:t>
            </a:r>
            <a:r>
              <a:rPr lang="es-ES" dirty="0" err="1" smtClean="0"/>
              <a:t>labs</a:t>
            </a:r>
            <a:r>
              <a:rPr lang="es-ES" dirty="0" smtClean="0"/>
              <a:t>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35018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Logistic</a:t>
            </a:r>
            <a:r>
              <a:rPr lang="es-ES" dirty="0" smtClean="0"/>
              <a:t> </a:t>
            </a:r>
            <a:r>
              <a:rPr lang="es-ES" dirty="0" err="1" smtClean="0"/>
              <a:t>regression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27" y="1898073"/>
            <a:ext cx="10336279" cy="36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429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Almost</a:t>
            </a:r>
            <a:r>
              <a:rPr lang="es-ES" dirty="0" smtClean="0"/>
              <a:t> final </a:t>
            </a:r>
            <a:r>
              <a:rPr lang="es-ES" dirty="0" err="1" smtClean="0"/>
              <a:t>comments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Gibbs</a:t>
            </a:r>
            <a:r>
              <a:rPr lang="es-ES" dirty="0" smtClean="0"/>
              <a:t>. </a:t>
            </a:r>
            <a:r>
              <a:rPr lang="es-ES" dirty="0" err="1" smtClean="0"/>
              <a:t>Lots</a:t>
            </a:r>
            <a:r>
              <a:rPr lang="es-ES" dirty="0" smtClean="0"/>
              <a:t> of </a:t>
            </a:r>
            <a:r>
              <a:rPr lang="es-ES" dirty="0" err="1" smtClean="0"/>
              <a:t>hard</a:t>
            </a:r>
            <a:r>
              <a:rPr lang="es-ES" dirty="0" smtClean="0"/>
              <a:t> prior </a:t>
            </a:r>
            <a:r>
              <a:rPr lang="es-ES" dirty="0" err="1" smtClean="0"/>
              <a:t>work</a:t>
            </a:r>
            <a:r>
              <a:rPr lang="es-ES" dirty="0" smtClean="0"/>
              <a:t>.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always</a:t>
            </a:r>
            <a:r>
              <a:rPr lang="es-ES" dirty="0" smtClean="0"/>
              <a:t> </a:t>
            </a:r>
            <a:r>
              <a:rPr lang="es-ES" dirty="0" err="1" smtClean="0"/>
              <a:t>implementable</a:t>
            </a:r>
            <a:r>
              <a:rPr lang="es-ES" dirty="0" smtClean="0"/>
              <a:t>. </a:t>
            </a:r>
            <a:r>
              <a:rPr lang="es-ES" dirty="0" err="1" smtClean="0"/>
              <a:t>If</a:t>
            </a:r>
            <a:r>
              <a:rPr lang="es-ES" dirty="0" smtClean="0"/>
              <a:t> so </a:t>
            </a:r>
            <a:r>
              <a:rPr lang="es-ES" dirty="0" err="1" smtClean="0"/>
              <a:t>may</a:t>
            </a:r>
            <a:r>
              <a:rPr lang="es-ES" dirty="0" smtClean="0"/>
              <a:t> </a:t>
            </a:r>
            <a:r>
              <a:rPr lang="es-ES" dirty="0" err="1" smtClean="0"/>
              <a:t>work</a:t>
            </a:r>
            <a:r>
              <a:rPr lang="es-ES" dirty="0" smtClean="0"/>
              <a:t> </a:t>
            </a:r>
            <a:r>
              <a:rPr lang="es-ES" dirty="0" err="1" smtClean="0"/>
              <a:t>well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r>
              <a:rPr lang="es-ES" dirty="0" err="1" smtClean="0"/>
              <a:t>Metropolis</a:t>
            </a:r>
            <a:r>
              <a:rPr lang="es-ES" dirty="0" smtClean="0"/>
              <a:t> Hastings. </a:t>
            </a:r>
            <a:r>
              <a:rPr lang="es-ES" dirty="0" err="1" smtClean="0"/>
              <a:t>Less</a:t>
            </a:r>
            <a:r>
              <a:rPr lang="es-ES" dirty="0" smtClean="0"/>
              <a:t> prior </a:t>
            </a:r>
            <a:r>
              <a:rPr lang="es-ES" dirty="0" err="1" smtClean="0"/>
              <a:t>work</a:t>
            </a:r>
            <a:r>
              <a:rPr lang="es-ES" dirty="0" smtClean="0"/>
              <a:t>. Quite general. </a:t>
            </a:r>
            <a:r>
              <a:rPr lang="es-ES" dirty="0" err="1" smtClean="0"/>
              <a:t>May</a:t>
            </a:r>
            <a:r>
              <a:rPr lang="es-ES" dirty="0" smtClean="0"/>
              <a:t> </a:t>
            </a:r>
            <a:r>
              <a:rPr lang="es-ES" dirty="0" err="1" smtClean="0"/>
              <a:t>work</a:t>
            </a:r>
            <a:r>
              <a:rPr lang="es-ES" dirty="0" smtClean="0"/>
              <a:t> </a:t>
            </a:r>
            <a:r>
              <a:rPr lang="es-ES" dirty="0" err="1" smtClean="0"/>
              <a:t>slowly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r>
              <a:rPr lang="es-ES" dirty="0" err="1" smtClean="0"/>
              <a:t>Hamiltonian</a:t>
            </a:r>
            <a:r>
              <a:rPr lang="es-ES" dirty="0" smtClean="0"/>
              <a:t>. </a:t>
            </a:r>
            <a:r>
              <a:rPr lang="es-ES" dirty="0" err="1" smtClean="0"/>
              <a:t>Even</a:t>
            </a:r>
            <a:r>
              <a:rPr lang="es-ES" dirty="0" smtClean="0"/>
              <a:t> </a:t>
            </a:r>
            <a:r>
              <a:rPr lang="es-ES" dirty="0" err="1" smtClean="0"/>
              <a:t>less</a:t>
            </a:r>
            <a:r>
              <a:rPr lang="es-ES" dirty="0" smtClean="0"/>
              <a:t> </a:t>
            </a:r>
            <a:r>
              <a:rPr lang="es-ES" dirty="0" err="1" smtClean="0"/>
              <a:t>work</a:t>
            </a:r>
            <a:r>
              <a:rPr lang="es-ES" dirty="0" smtClean="0"/>
              <a:t> (</a:t>
            </a:r>
            <a:r>
              <a:rPr lang="es-ES" dirty="0" err="1" smtClean="0"/>
              <a:t>although</a:t>
            </a:r>
            <a:r>
              <a:rPr lang="es-ES" dirty="0" smtClean="0"/>
              <a:t> </a:t>
            </a:r>
            <a:r>
              <a:rPr lang="es-ES" dirty="0" err="1" smtClean="0"/>
              <a:t>gradient</a:t>
            </a:r>
            <a:r>
              <a:rPr lang="es-ES" dirty="0" smtClean="0"/>
              <a:t> </a:t>
            </a:r>
            <a:r>
              <a:rPr lang="es-ES" dirty="0" err="1" smtClean="0"/>
              <a:t>needs</a:t>
            </a:r>
            <a:r>
              <a:rPr lang="es-ES" dirty="0" smtClean="0"/>
              <a:t> to be </a:t>
            </a:r>
            <a:r>
              <a:rPr lang="es-ES" dirty="0" err="1" smtClean="0"/>
              <a:t>computed</a:t>
            </a:r>
            <a:r>
              <a:rPr lang="es-ES" dirty="0" smtClean="0"/>
              <a:t>) Quite general. Works more </a:t>
            </a:r>
            <a:r>
              <a:rPr lang="es-ES" dirty="0" err="1" smtClean="0"/>
              <a:t>efficiently</a:t>
            </a:r>
            <a:r>
              <a:rPr lang="es-ES" dirty="0" smtClean="0"/>
              <a:t>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well</a:t>
            </a:r>
            <a:r>
              <a:rPr lang="es-ES" dirty="0" smtClean="0"/>
              <a:t> </a:t>
            </a:r>
            <a:r>
              <a:rPr lang="es-ES" dirty="0" err="1" smtClean="0"/>
              <a:t>tuned</a:t>
            </a:r>
            <a:r>
              <a:rPr lang="es-ES" dirty="0" smtClean="0"/>
              <a:t>) …. </a:t>
            </a:r>
            <a:r>
              <a:rPr lang="es-ES" dirty="0" err="1" smtClean="0"/>
              <a:t>Yet</a:t>
            </a:r>
            <a:r>
              <a:rPr lang="es-ES" dirty="0" smtClean="0"/>
              <a:t> </a:t>
            </a:r>
            <a:r>
              <a:rPr lang="es-ES" dirty="0" err="1" smtClean="0"/>
              <a:t>suffers</a:t>
            </a:r>
            <a:r>
              <a:rPr lang="es-ES" dirty="0" smtClean="0"/>
              <a:t> in </a:t>
            </a:r>
            <a:r>
              <a:rPr lang="es-ES" dirty="0" err="1" smtClean="0"/>
              <a:t>large</a:t>
            </a:r>
            <a:r>
              <a:rPr lang="es-ES" dirty="0" smtClean="0"/>
              <a:t> </a:t>
            </a:r>
            <a:r>
              <a:rPr lang="es-ES" dirty="0" err="1" smtClean="0"/>
              <a:t>scale</a:t>
            </a:r>
            <a:r>
              <a:rPr lang="es-ES" dirty="0" smtClean="0"/>
              <a:t> </a:t>
            </a:r>
            <a:r>
              <a:rPr lang="es-ES" dirty="0" err="1" smtClean="0"/>
              <a:t>problems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turn</a:t>
            </a:r>
            <a:r>
              <a:rPr lang="es-ES" dirty="0" smtClean="0"/>
              <a:t> </a:t>
            </a: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into</a:t>
            </a:r>
            <a:r>
              <a:rPr lang="es-ES" dirty="0" smtClean="0"/>
              <a:t> Stan</a:t>
            </a:r>
          </a:p>
          <a:p>
            <a:pPr marL="0" indent="0">
              <a:buNone/>
            </a:pPr>
            <a:r>
              <a:rPr lang="es-ES" dirty="0" smtClean="0"/>
              <a:t>More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introducing</a:t>
            </a:r>
            <a:r>
              <a:rPr lang="es-ES" dirty="0" smtClean="0"/>
              <a:t> SG-MCMC and </a:t>
            </a:r>
            <a:r>
              <a:rPr lang="es-ES" dirty="0" err="1" smtClean="0"/>
              <a:t>Variational</a:t>
            </a:r>
            <a:r>
              <a:rPr lang="es-ES" dirty="0" smtClean="0"/>
              <a:t> </a:t>
            </a:r>
            <a:r>
              <a:rPr lang="es-ES" dirty="0" err="1" smtClean="0"/>
              <a:t>inference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8534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 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HMC. Stan</a:t>
            </a:r>
            <a:endParaRPr lang="es-ES" sz="4400" dirty="0">
              <a:solidFill>
                <a:srgbClr val="FF0000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DataLab. CSIC</a:t>
            </a:r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5462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PPL</a:t>
            </a:r>
          </a:p>
          <a:p>
            <a:r>
              <a:rPr lang="es-ES" dirty="0" err="1" smtClean="0"/>
              <a:t>Syntaxis</a:t>
            </a:r>
            <a:r>
              <a:rPr lang="es-ES" dirty="0" smtClean="0"/>
              <a:t> </a:t>
            </a:r>
            <a:r>
              <a:rPr lang="es-ES" dirty="0" err="1" smtClean="0"/>
              <a:t>inherited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BUGS</a:t>
            </a:r>
          </a:p>
          <a:p>
            <a:r>
              <a:rPr lang="es-ES" dirty="0" smtClean="0"/>
              <a:t>Stan files </a:t>
            </a:r>
            <a:r>
              <a:rPr lang="es-ES" dirty="0" err="1" smtClean="0"/>
              <a:t>defining</a:t>
            </a:r>
            <a:r>
              <a:rPr lang="es-ES" dirty="0" smtClean="0"/>
              <a:t> </a:t>
            </a:r>
            <a:r>
              <a:rPr lang="es-ES" dirty="0" err="1" smtClean="0"/>
              <a:t>models</a:t>
            </a:r>
            <a:endParaRPr lang="es-ES" dirty="0" smtClean="0"/>
          </a:p>
          <a:p>
            <a:r>
              <a:rPr lang="es-ES" dirty="0" err="1" smtClean="0"/>
              <a:t>Automatic</a:t>
            </a:r>
            <a:r>
              <a:rPr lang="es-ES" dirty="0" smtClean="0"/>
              <a:t> </a:t>
            </a:r>
            <a:r>
              <a:rPr lang="es-ES" dirty="0" err="1" smtClean="0"/>
              <a:t>transformations</a:t>
            </a:r>
            <a:r>
              <a:rPr lang="es-ES" dirty="0" smtClean="0"/>
              <a:t>!!!</a:t>
            </a:r>
          </a:p>
          <a:p>
            <a:r>
              <a:rPr lang="es-ES" dirty="0" err="1" smtClean="0"/>
              <a:t>Automatic</a:t>
            </a:r>
            <a:r>
              <a:rPr lang="es-ES" dirty="0" smtClean="0"/>
              <a:t> </a:t>
            </a:r>
            <a:r>
              <a:rPr lang="es-ES" dirty="0" err="1" smtClean="0"/>
              <a:t>differentiation</a:t>
            </a:r>
            <a:r>
              <a:rPr lang="es-ES" dirty="0" smtClean="0"/>
              <a:t>!!!</a:t>
            </a:r>
          </a:p>
          <a:p>
            <a:r>
              <a:rPr lang="es-ES" dirty="0" err="1" smtClean="0"/>
              <a:t>Automatic</a:t>
            </a:r>
            <a:r>
              <a:rPr lang="es-ES" dirty="0" smtClean="0"/>
              <a:t> </a:t>
            </a:r>
            <a:r>
              <a:rPr lang="es-ES" dirty="0" err="1" smtClean="0"/>
              <a:t>tuning</a:t>
            </a:r>
            <a:r>
              <a:rPr lang="es-ES" dirty="0" smtClean="0"/>
              <a:t> of </a:t>
            </a:r>
            <a:r>
              <a:rPr lang="es-ES" dirty="0" err="1" smtClean="0"/>
              <a:t>parameters</a:t>
            </a:r>
            <a:r>
              <a:rPr lang="es-ES" dirty="0" smtClean="0"/>
              <a:t>!!!</a:t>
            </a:r>
          </a:p>
          <a:p>
            <a:r>
              <a:rPr lang="es-ES" dirty="0" err="1" smtClean="0"/>
              <a:t>Monitoring</a:t>
            </a:r>
            <a:r>
              <a:rPr lang="es-ES" dirty="0" smtClean="0"/>
              <a:t> </a:t>
            </a:r>
            <a:r>
              <a:rPr lang="es-ES" dirty="0" err="1" smtClean="0"/>
              <a:t>convergence</a:t>
            </a:r>
            <a:r>
              <a:rPr lang="es-ES" dirty="0" smtClean="0"/>
              <a:t>, </a:t>
            </a:r>
            <a:r>
              <a:rPr lang="es-ES" dirty="0" err="1" smtClean="0"/>
              <a:t>etc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65982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Stan 1. </a:t>
            </a:r>
            <a:r>
              <a:rPr lang="es-ES" dirty="0" err="1" smtClean="0"/>
              <a:t>Learning</a:t>
            </a:r>
            <a:r>
              <a:rPr lang="es-ES" dirty="0" smtClean="0"/>
              <a:t> mean, normal </a:t>
            </a:r>
            <a:r>
              <a:rPr lang="es-ES" dirty="0" err="1" smtClean="0"/>
              <a:t>model</a:t>
            </a:r>
            <a:r>
              <a:rPr lang="es-ES" dirty="0" smtClean="0"/>
              <a:t> + </a:t>
            </a:r>
            <a:r>
              <a:rPr lang="es-ES" dirty="0" err="1" smtClean="0"/>
              <a:t>variants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Stan 2. </a:t>
            </a:r>
            <a:r>
              <a:rPr lang="es-ES" dirty="0" err="1" smtClean="0"/>
              <a:t>Learning</a:t>
            </a:r>
            <a:r>
              <a:rPr lang="es-ES" dirty="0" smtClean="0"/>
              <a:t> </a:t>
            </a:r>
            <a:r>
              <a:rPr lang="es-ES" dirty="0" err="1" smtClean="0"/>
              <a:t>proportion</a:t>
            </a:r>
            <a:r>
              <a:rPr lang="es-ES" dirty="0" smtClean="0"/>
              <a:t> + </a:t>
            </a:r>
            <a:r>
              <a:rPr lang="es-ES" dirty="0" err="1" smtClean="0"/>
              <a:t>variants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Stan 3. </a:t>
            </a:r>
            <a:r>
              <a:rPr lang="es-ES" dirty="0" err="1" smtClean="0"/>
              <a:t>Learning</a:t>
            </a:r>
            <a:r>
              <a:rPr lang="es-ES" dirty="0" smtClean="0"/>
              <a:t> linear </a:t>
            </a:r>
            <a:r>
              <a:rPr lang="es-ES" dirty="0" err="1" smtClean="0"/>
              <a:t>model</a:t>
            </a:r>
            <a:r>
              <a:rPr lang="es-ES" dirty="0" smtClean="0"/>
              <a:t> + ANOVA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90779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 </a:t>
            </a:r>
            <a:r>
              <a:rPr lang="es-ES" dirty="0" smtClean="0"/>
              <a:t> 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d.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Complements</a:t>
            </a:r>
            <a:endParaRPr lang="es-ES" sz="4400" dirty="0">
              <a:solidFill>
                <a:srgbClr val="FF0000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36459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Further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variants</a:t>
            </a:r>
            <a:endParaRPr lang="es-ES" sz="4400" dirty="0">
              <a:solidFill>
                <a:srgbClr val="FF0000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DRI. UCM</a:t>
            </a:r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2451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Further</a:t>
            </a:r>
            <a:r>
              <a:rPr lang="es-ES" dirty="0" smtClean="0"/>
              <a:t> </a:t>
            </a:r>
            <a:r>
              <a:rPr lang="es-ES" dirty="0" err="1" smtClean="0"/>
              <a:t>variants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There’s</a:t>
            </a:r>
            <a:r>
              <a:rPr lang="es-ES" dirty="0" smtClean="0"/>
              <a:t> </a:t>
            </a:r>
            <a:r>
              <a:rPr lang="es-ES" dirty="0" err="1" smtClean="0"/>
              <a:t>many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variants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Slice</a:t>
            </a:r>
            <a:r>
              <a:rPr lang="es-ES" dirty="0" smtClean="0"/>
              <a:t> </a:t>
            </a:r>
            <a:r>
              <a:rPr lang="es-ES" dirty="0" err="1" smtClean="0"/>
              <a:t>sampling</a:t>
            </a:r>
            <a:r>
              <a:rPr lang="es-ES" dirty="0" smtClean="0"/>
              <a:t>, </a:t>
            </a:r>
            <a:r>
              <a:rPr lang="es-ES" dirty="0" err="1" smtClean="0"/>
              <a:t>simulated</a:t>
            </a:r>
            <a:r>
              <a:rPr lang="es-ES" dirty="0" smtClean="0"/>
              <a:t> </a:t>
            </a:r>
            <a:r>
              <a:rPr lang="es-ES" dirty="0" err="1" smtClean="0"/>
              <a:t>tempering</a:t>
            </a:r>
            <a:r>
              <a:rPr lang="es-ES" dirty="0" smtClean="0"/>
              <a:t>, </a:t>
            </a:r>
            <a:r>
              <a:rPr lang="es-ES" dirty="0" err="1" smtClean="0"/>
              <a:t>parallel</a:t>
            </a:r>
            <a:r>
              <a:rPr lang="es-ES" dirty="0" smtClean="0"/>
              <a:t> </a:t>
            </a:r>
            <a:r>
              <a:rPr lang="es-ES" dirty="0" err="1" smtClean="0"/>
              <a:t>tempering</a:t>
            </a:r>
            <a:r>
              <a:rPr lang="es-ES" dirty="0" smtClean="0"/>
              <a:t>,…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We</a:t>
            </a:r>
            <a:r>
              <a:rPr lang="es-ES" dirty="0" smtClean="0"/>
              <a:t> sketch </a:t>
            </a:r>
            <a:r>
              <a:rPr lang="es-ES" dirty="0" err="1" smtClean="0"/>
              <a:t>here</a:t>
            </a:r>
            <a:r>
              <a:rPr lang="es-ES" dirty="0" smtClean="0"/>
              <a:t> </a:t>
            </a:r>
            <a:r>
              <a:rPr lang="es-ES" dirty="0" err="1" smtClean="0"/>
              <a:t>two</a:t>
            </a:r>
            <a:r>
              <a:rPr lang="es-ES" dirty="0" smtClean="0"/>
              <a:t>: reversible </a:t>
            </a:r>
            <a:r>
              <a:rPr lang="es-ES" dirty="0" err="1" smtClean="0"/>
              <a:t>jump</a:t>
            </a:r>
            <a:r>
              <a:rPr lang="es-ES" dirty="0" smtClean="0"/>
              <a:t> </a:t>
            </a:r>
            <a:r>
              <a:rPr lang="es-ES" dirty="0" err="1" smtClean="0"/>
              <a:t>sampling</a:t>
            </a:r>
            <a:r>
              <a:rPr lang="es-ES" dirty="0" smtClean="0"/>
              <a:t> and </a:t>
            </a:r>
            <a:r>
              <a:rPr lang="es-ES" dirty="0" err="1" smtClean="0"/>
              <a:t>particle</a:t>
            </a:r>
            <a:r>
              <a:rPr lang="es-ES" dirty="0" smtClean="0"/>
              <a:t> </a:t>
            </a:r>
            <a:r>
              <a:rPr lang="es-ES" dirty="0" err="1" smtClean="0"/>
              <a:t>filtering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Later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mention</a:t>
            </a:r>
            <a:r>
              <a:rPr lang="es-ES" dirty="0" smtClean="0"/>
              <a:t> SG-MCMC </a:t>
            </a:r>
            <a:r>
              <a:rPr lang="es-ES" dirty="0" err="1" smtClean="0"/>
              <a:t>variants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77403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Reversible </a:t>
            </a:r>
            <a:r>
              <a:rPr lang="es-ES" dirty="0" err="1" smtClean="0"/>
              <a:t>jump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 smtClean="0"/>
              <a:t>In </a:t>
            </a:r>
            <a:r>
              <a:rPr lang="es-ES" dirty="0" err="1" smtClean="0"/>
              <a:t>many</a:t>
            </a:r>
            <a:r>
              <a:rPr lang="es-ES" dirty="0" smtClean="0"/>
              <a:t> </a:t>
            </a:r>
            <a:r>
              <a:rPr lang="es-ES" dirty="0" err="1" smtClean="0"/>
              <a:t>complex</a:t>
            </a:r>
            <a:r>
              <a:rPr lang="es-ES" dirty="0" smtClean="0"/>
              <a:t> </a:t>
            </a:r>
            <a:r>
              <a:rPr lang="es-ES" dirty="0" err="1" smtClean="0"/>
              <a:t>problems</a:t>
            </a:r>
            <a:r>
              <a:rPr lang="es-ES" dirty="0" smtClean="0"/>
              <a:t> 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need</a:t>
            </a:r>
            <a:r>
              <a:rPr lang="es-ES" dirty="0" smtClean="0"/>
              <a:t> to do </a:t>
            </a:r>
            <a:r>
              <a:rPr lang="es-ES" dirty="0" err="1" smtClean="0"/>
              <a:t>trans</a:t>
            </a:r>
            <a:r>
              <a:rPr lang="es-ES" dirty="0" smtClean="0"/>
              <a:t>-dimensional </a:t>
            </a:r>
            <a:r>
              <a:rPr lang="es-ES" dirty="0" err="1" smtClean="0"/>
              <a:t>Markov</a:t>
            </a:r>
            <a:r>
              <a:rPr lang="es-ES" dirty="0" smtClean="0"/>
              <a:t> </a:t>
            </a:r>
            <a:r>
              <a:rPr lang="es-ES" dirty="0" err="1" smtClean="0"/>
              <a:t>chain</a:t>
            </a:r>
            <a:r>
              <a:rPr lang="es-ES" dirty="0" smtClean="0"/>
              <a:t> </a:t>
            </a:r>
            <a:r>
              <a:rPr lang="es-ES" dirty="0" err="1" smtClean="0"/>
              <a:t>simulation</a:t>
            </a:r>
            <a:endParaRPr lang="es-ES" dirty="0" smtClean="0"/>
          </a:p>
          <a:p>
            <a:pPr lvl="1"/>
            <a:r>
              <a:rPr lang="es-ES" dirty="0" smtClean="0"/>
              <a:t>Mixtures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unknown</a:t>
            </a:r>
            <a:r>
              <a:rPr lang="es-ES" dirty="0" smtClean="0"/>
              <a:t> </a:t>
            </a:r>
            <a:r>
              <a:rPr lang="es-ES" dirty="0" err="1" smtClean="0"/>
              <a:t>number</a:t>
            </a:r>
            <a:r>
              <a:rPr lang="es-ES" dirty="0" smtClean="0"/>
              <a:t> of </a:t>
            </a:r>
            <a:r>
              <a:rPr lang="es-ES" dirty="0" err="1" smtClean="0"/>
              <a:t>components</a:t>
            </a:r>
            <a:endParaRPr lang="es-ES" dirty="0" smtClean="0"/>
          </a:p>
          <a:p>
            <a:pPr lvl="1"/>
            <a:r>
              <a:rPr lang="es-ES" dirty="0" err="1" smtClean="0"/>
              <a:t>Shallow</a:t>
            </a:r>
            <a:r>
              <a:rPr lang="es-ES" dirty="0" smtClean="0"/>
              <a:t> neural nets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unknown</a:t>
            </a:r>
            <a:r>
              <a:rPr lang="es-ES" dirty="0" smtClean="0"/>
              <a:t> </a:t>
            </a:r>
            <a:r>
              <a:rPr lang="es-ES" dirty="0" err="1" smtClean="0"/>
              <a:t>number</a:t>
            </a:r>
            <a:r>
              <a:rPr lang="es-ES" dirty="0" smtClean="0"/>
              <a:t> of </a:t>
            </a:r>
            <a:r>
              <a:rPr lang="es-ES" dirty="0" err="1" smtClean="0"/>
              <a:t>hidden</a:t>
            </a:r>
            <a:r>
              <a:rPr lang="es-ES" dirty="0" smtClean="0"/>
              <a:t> </a:t>
            </a:r>
            <a:r>
              <a:rPr lang="es-ES" dirty="0" err="1" smtClean="0"/>
              <a:t>nodes</a:t>
            </a:r>
            <a:endParaRPr lang="es-ES" dirty="0" smtClean="0"/>
          </a:p>
          <a:p>
            <a:pPr lvl="1"/>
            <a:r>
              <a:rPr lang="es-ES" dirty="0" err="1" smtClean="0"/>
              <a:t>Model</a:t>
            </a:r>
            <a:r>
              <a:rPr lang="es-ES" dirty="0" smtClean="0"/>
              <a:t> </a:t>
            </a:r>
            <a:r>
              <a:rPr lang="es-ES" dirty="0" err="1" smtClean="0"/>
              <a:t>averaging</a:t>
            </a:r>
            <a:endParaRPr lang="es-ES" dirty="0" smtClean="0"/>
          </a:p>
          <a:p>
            <a:pPr lvl="1"/>
            <a:r>
              <a:rPr lang="es-ES" dirty="0" err="1" smtClean="0"/>
              <a:t>Bartmachine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Parameters</a:t>
            </a:r>
            <a:r>
              <a:rPr lang="es-ES" dirty="0" smtClean="0"/>
              <a:t>=(</a:t>
            </a:r>
            <a:r>
              <a:rPr lang="es-ES" dirty="0" err="1" smtClean="0"/>
              <a:t>indicator</a:t>
            </a:r>
            <a:r>
              <a:rPr lang="es-ES" dirty="0" smtClean="0"/>
              <a:t> of </a:t>
            </a:r>
            <a:r>
              <a:rPr lang="es-ES" dirty="0" err="1" smtClean="0"/>
              <a:t>model</a:t>
            </a:r>
            <a:r>
              <a:rPr lang="es-ES" dirty="0" smtClean="0"/>
              <a:t>, </a:t>
            </a:r>
            <a:r>
              <a:rPr lang="es-ES" dirty="0" err="1" smtClean="0"/>
              <a:t>parameters</a:t>
            </a:r>
            <a:r>
              <a:rPr lang="es-ES" dirty="0" smtClean="0"/>
              <a:t> of </a:t>
            </a:r>
            <a:r>
              <a:rPr lang="es-ES" dirty="0" err="1" smtClean="0"/>
              <a:t>such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 smtClean="0"/>
              <a:t>)</a:t>
            </a:r>
          </a:p>
          <a:p>
            <a:pPr marL="0" indent="0">
              <a:buNone/>
            </a:pPr>
            <a:r>
              <a:rPr lang="es-ES" dirty="0" err="1" smtClean="0"/>
              <a:t>Within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 smtClean="0"/>
              <a:t>, a ‘standard’ </a:t>
            </a:r>
            <a:r>
              <a:rPr lang="es-ES" dirty="0" err="1" smtClean="0"/>
              <a:t>Markov</a:t>
            </a:r>
            <a:r>
              <a:rPr lang="es-ES" dirty="0" smtClean="0"/>
              <a:t> </a:t>
            </a:r>
            <a:r>
              <a:rPr lang="es-ES" dirty="0" err="1" smtClean="0"/>
              <a:t>chain</a:t>
            </a:r>
            <a:r>
              <a:rPr lang="es-ES" dirty="0"/>
              <a:t> </a:t>
            </a:r>
            <a:r>
              <a:rPr lang="es-ES" dirty="0" smtClean="0"/>
              <a:t>(</a:t>
            </a:r>
            <a:r>
              <a:rPr lang="es-ES" dirty="0" err="1" smtClean="0"/>
              <a:t>Gibbs</a:t>
            </a:r>
            <a:r>
              <a:rPr lang="es-ES" dirty="0" smtClean="0"/>
              <a:t>, MH, HMC, etc…)</a:t>
            </a:r>
          </a:p>
          <a:p>
            <a:pPr marL="0" indent="0">
              <a:buNone/>
            </a:pPr>
            <a:r>
              <a:rPr lang="es-ES" dirty="0" err="1" smtClean="0"/>
              <a:t>Between</a:t>
            </a:r>
            <a:r>
              <a:rPr lang="es-ES" dirty="0" smtClean="0"/>
              <a:t> </a:t>
            </a:r>
            <a:r>
              <a:rPr lang="es-ES" dirty="0" err="1" smtClean="0"/>
              <a:t>models</a:t>
            </a:r>
            <a:r>
              <a:rPr lang="es-ES" dirty="0" smtClean="0"/>
              <a:t>, </a:t>
            </a:r>
            <a:r>
              <a:rPr lang="es-ES" dirty="0" err="1" smtClean="0"/>
              <a:t>Metropolis</a:t>
            </a:r>
            <a:r>
              <a:rPr lang="es-ES" dirty="0" smtClean="0"/>
              <a:t> Hastings </a:t>
            </a:r>
            <a:r>
              <a:rPr lang="es-ES" dirty="0" err="1" smtClean="0"/>
              <a:t>with</a:t>
            </a:r>
            <a:r>
              <a:rPr lang="es-ES" dirty="0" smtClean="0"/>
              <a:t> reversible </a:t>
            </a:r>
            <a:r>
              <a:rPr lang="es-ES" dirty="0" err="1" smtClean="0"/>
              <a:t>moves</a:t>
            </a:r>
            <a:r>
              <a:rPr lang="es-ES" dirty="0" smtClean="0"/>
              <a:t> (</a:t>
            </a:r>
            <a:r>
              <a:rPr lang="es-ES" dirty="0" err="1" smtClean="0"/>
              <a:t>jumps</a:t>
            </a:r>
            <a:r>
              <a:rPr lang="es-ES" dirty="0" smtClean="0"/>
              <a:t>, </a:t>
            </a:r>
            <a:r>
              <a:rPr lang="es-ES" dirty="0" err="1" smtClean="0"/>
              <a:t>collapsing</a:t>
            </a:r>
            <a:r>
              <a:rPr lang="es-ES" dirty="0" smtClean="0"/>
              <a:t> and </a:t>
            </a:r>
            <a:r>
              <a:rPr lang="es-ES" dirty="0" err="1" smtClean="0"/>
              <a:t>splitting</a:t>
            </a:r>
            <a:r>
              <a:rPr lang="es-ES" dirty="0" smtClean="0"/>
              <a:t> </a:t>
            </a:r>
            <a:r>
              <a:rPr lang="es-ES" dirty="0" err="1" smtClean="0"/>
              <a:t>models</a:t>
            </a:r>
            <a:r>
              <a:rPr lang="es-ES" dirty="0" smtClean="0"/>
              <a:t>…)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classic</a:t>
            </a:r>
            <a:r>
              <a:rPr lang="es-ES" dirty="0" smtClean="0"/>
              <a:t> </a:t>
            </a:r>
            <a:r>
              <a:rPr lang="es-ES" dirty="0" err="1" smtClean="0"/>
              <a:t>paper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Peter Green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12414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Particle</a:t>
            </a:r>
            <a:r>
              <a:rPr lang="es-ES" dirty="0" smtClean="0"/>
              <a:t> </a:t>
            </a:r>
            <a:r>
              <a:rPr lang="es-ES" dirty="0" err="1" smtClean="0"/>
              <a:t>filtering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nonlinear</a:t>
            </a:r>
            <a:r>
              <a:rPr lang="es-ES" dirty="0" smtClean="0"/>
              <a:t> </a:t>
            </a:r>
            <a:r>
              <a:rPr lang="es-ES" dirty="0" err="1" smtClean="0"/>
              <a:t>sequential</a:t>
            </a:r>
            <a:r>
              <a:rPr lang="es-ES" dirty="0" smtClean="0"/>
              <a:t> </a:t>
            </a:r>
            <a:r>
              <a:rPr lang="es-ES" dirty="0" err="1" smtClean="0"/>
              <a:t>problems</a:t>
            </a:r>
            <a:r>
              <a:rPr lang="es-ES" dirty="0" smtClean="0"/>
              <a:t>, MCMC </a:t>
            </a:r>
            <a:r>
              <a:rPr lang="es-ES" dirty="0" err="1" smtClean="0"/>
              <a:t>gets</a:t>
            </a:r>
            <a:r>
              <a:rPr lang="es-ES" dirty="0" smtClean="0"/>
              <a:t> </a:t>
            </a:r>
            <a:r>
              <a:rPr lang="es-ES" dirty="0" err="1" smtClean="0"/>
              <a:t>complex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Generate</a:t>
            </a:r>
            <a:r>
              <a:rPr lang="es-ES" dirty="0" smtClean="0"/>
              <a:t> </a:t>
            </a:r>
            <a:r>
              <a:rPr lang="es-ES" dirty="0" err="1" smtClean="0"/>
              <a:t>initial</a:t>
            </a:r>
            <a:r>
              <a:rPr lang="es-ES" dirty="0" smtClean="0"/>
              <a:t> </a:t>
            </a:r>
            <a:r>
              <a:rPr lang="es-ES" dirty="0" err="1" smtClean="0"/>
              <a:t>sample</a:t>
            </a:r>
            <a:r>
              <a:rPr lang="es-ES" dirty="0" smtClean="0"/>
              <a:t> at time t=0</a:t>
            </a:r>
          </a:p>
          <a:p>
            <a:pPr marL="0" indent="0">
              <a:buNone/>
            </a:pPr>
            <a:r>
              <a:rPr lang="es-ES" dirty="0" err="1" smtClean="0"/>
              <a:t>Let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 </a:t>
            </a:r>
            <a:r>
              <a:rPr lang="es-ES" dirty="0" err="1" smtClean="0"/>
              <a:t>evolve</a:t>
            </a:r>
            <a:r>
              <a:rPr lang="es-ES" dirty="0" smtClean="0"/>
              <a:t> (and </a:t>
            </a:r>
            <a:r>
              <a:rPr lang="es-ES" dirty="0" err="1" smtClean="0"/>
              <a:t>learn</a:t>
            </a:r>
            <a:r>
              <a:rPr lang="es-ES" dirty="0" smtClean="0"/>
              <a:t>) </a:t>
            </a:r>
            <a:r>
              <a:rPr lang="es-ES" dirty="0" err="1" smtClean="0"/>
              <a:t>according</a:t>
            </a:r>
            <a:r>
              <a:rPr lang="es-ES" dirty="0" smtClean="0"/>
              <a:t> to </a:t>
            </a:r>
            <a:r>
              <a:rPr lang="es-ES" dirty="0" err="1" smtClean="0"/>
              <a:t>nonlinear</a:t>
            </a:r>
            <a:r>
              <a:rPr lang="es-ES" dirty="0" smtClean="0"/>
              <a:t> </a:t>
            </a:r>
            <a:r>
              <a:rPr lang="es-ES" dirty="0" err="1" smtClean="0"/>
              <a:t>sequential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Introduce rules to </a:t>
            </a:r>
            <a:r>
              <a:rPr lang="es-ES" dirty="0" err="1" smtClean="0"/>
              <a:t>avoid</a:t>
            </a:r>
            <a:r>
              <a:rPr lang="es-ES" dirty="0" smtClean="0"/>
              <a:t> </a:t>
            </a:r>
            <a:r>
              <a:rPr lang="es-ES" dirty="0" err="1" smtClean="0"/>
              <a:t>collapse</a:t>
            </a:r>
            <a:r>
              <a:rPr lang="es-ES" dirty="0" smtClean="0"/>
              <a:t> of </a:t>
            </a:r>
            <a:r>
              <a:rPr lang="es-ES" dirty="0" err="1" smtClean="0"/>
              <a:t>particles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3133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Sampling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bi-variate</a:t>
            </a:r>
            <a:r>
              <a:rPr lang="es-ES" dirty="0" smtClean="0"/>
              <a:t> normal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ES" dirty="0" smtClean="0"/>
                  <a:t>Simple </a:t>
                </a:r>
                <a:r>
                  <a:rPr lang="es-ES" dirty="0" err="1" smtClean="0"/>
                  <a:t>example</a:t>
                </a:r>
                <a:r>
                  <a:rPr lang="es-ES" dirty="0" smtClean="0"/>
                  <a:t> to </a:t>
                </a:r>
                <a:r>
                  <a:rPr lang="es-ES" dirty="0" err="1" smtClean="0"/>
                  <a:t>recall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approach</a:t>
                </a:r>
                <a:endParaRPr lang="es-ES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r>
                  <a:rPr lang="es-ES" b="1" dirty="0" err="1" smtClean="0"/>
                  <a:t>Model</a:t>
                </a:r>
                <a:r>
                  <a:rPr lang="es-ES" dirty="0" smtClean="0"/>
                  <a:t>.  </a:t>
                </a:r>
                <a:r>
                  <a:rPr lang="es-ES" dirty="0" err="1" smtClean="0"/>
                  <a:t>Bivariate</a:t>
                </a:r>
                <a:r>
                  <a:rPr lang="es-ES" dirty="0" smtClean="0"/>
                  <a:t> normal </a:t>
                </a:r>
                <a:r>
                  <a:rPr lang="es-ES" dirty="0" err="1" smtClean="0"/>
                  <a:t>with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unknown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means</a:t>
                </a:r>
                <a:r>
                  <a:rPr lang="es-ES" dirty="0" smtClean="0"/>
                  <a:t>. </a:t>
                </a:r>
                <a:r>
                  <a:rPr lang="es-ES" dirty="0" err="1" smtClean="0"/>
                  <a:t>Variances</a:t>
                </a:r>
                <a:r>
                  <a:rPr lang="es-ES" dirty="0" smtClean="0"/>
                  <a:t> 1. </a:t>
                </a:r>
                <a:r>
                  <a:rPr lang="es-ES" dirty="0" err="1" smtClean="0"/>
                  <a:t>Known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correlation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𝜚</m:t>
                    </m:r>
                  </m:oMath>
                </a14:m>
                <a:endParaRPr lang="es-ES" dirty="0" smtClean="0"/>
              </a:p>
              <a:p>
                <a:pPr marL="0" indent="0">
                  <a:buNone/>
                </a:pPr>
                <a:r>
                  <a:rPr lang="es-ES" dirty="0" smtClean="0"/>
                  <a:t>1 </a:t>
                </a:r>
                <a:r>
                  <a:rPr lang="es-ES" dirty="0" err="1" smtClean="0"/>
                  <a:t>observation</a:t>
                </a:r>
                <a:endParaRPr lang="es-ES" dirty="0" smtClean="0"/>
              </a:p>
              <a:p>
                <a:pPr marL="0" indent="0">
                  <a:buNone/>
                </a:pPr>
                <a:r>
                  <a:rPr lang="es-ES" dirty="0" smtClean="0"/>
                  <a:t>Prior. </a:t>
                </a:r>
                <a:r>
                  <a:rPr lang="es-ES" dirty="0" err="1" smtClean="0"/>
                  <a:t>Uniform</a:t>
                </a:r>
                <a:r>
                  <a:rPr lang="es-ES" dirty="0" smtClean="0"/>
                  <a:t> 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r>
                  <a:rPr lang="es-ES" b="1" dirty="0" smtClean="0"/>
                  <a:t>Use</a:t>
                </a:r>
                <a:r>
                  <a:rPr lang="es-ES" dirty="0" smtClean="0"/>
                  <a:t>. </a:t>
                </a:r>
                <a:r>
                  <a:rPr lang="es-ES" dirty="0" err="1" smtClean="0"/>
                  <a:t>Expected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value</a:t>
                </a:r>
                <a:r>
                  <a:rPr lang="es-ES" dirty="0" smtClean="0"/>
                  <a:t> and </a:t>
                </a:r>
                <a:r>
                  <a:rPr lang="es-ES" dirty="0" err="1" smtClean="0"/>
                  <a:t>variance</a:t>
                </a:r>
                <a:r>
                  <a:rPr lang="es-ES" dirty="0" smtClean="0"/>
                  <a:t> of </a:t>
                </a:r>
                <a:r>
                  <a:rPr lang="es-ES" dirty="0" err="1" smtClean="0"/>
                  <a:t>parameters</a:t>
                </a:r>
                <a:r>
                  <a:rPr lang="es-ES" dirty="0" smtClean="0"/>
                  <a:t>, </a:t>
                </a:r>
                <a:r>
                  <a:rPr lang="es-ES" dirty="0" err="1" smtClean="0"/>
                  <a:t>Expected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cross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product</a:t>
                </a:r>
                <a:r>
                  <a:rPr lang="es-ES" dirty="0" smtClean="0"/>
                  <a:t>, </a:t>
                </a:r>
                <a:r>
                  <a:rPr lang="es-ES" dirty="0" err="1" smtClean="0"/>
                  <a:t>Probability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that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parameter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belongs</a:t>
                </a:r>
                <a:r>
                  <a:rPr lang="es-ES" dirty="0" smtClean="0"/>
                  <a:t> to a set </a:t>
                </a:r>
              </a:p>
              <a:p>
                <a:pPr marL="0" indent="0"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b="-308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9833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 algn="ctr">
              <a:buNone/>
            </a:pP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Inference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 and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assessing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convergence</a:t>
            </a:r>
            <a:endParaRPr lang="es-ES" sz="4400" dirty="0">
              <a:solidFill>
                <a:srgbClr val="FF0000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DRI. UCM</a:t>
            </a:r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5776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Inference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Once </a:t>
            </a:r>
            <a:r>
              <a:rPr lang="es-ES" dirty="0" err="1" smtClean="0"/>
              <a:t>convergence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, </a:t>
            </a:r>
            <a:r>
              <a:rPr lang="es-ES" dirty="0" err="1" smtClean="0"/>
              <a:t>collect</a:t>
            </a:r>
            <a:r>
              <a:rPr lang="es-ES" dirty="0" smtClean="0"/>
              <a:t> </a:t>
            </a:r>
            <a:r>
              <a:rPr lang="es-ES" dirty="0" err="1" smtClean="0"/>
              <a:t>samples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posterior and </a:t>
            </a:r>
            <a:r>
              <a:rPr lang="es-ES" dirty="0" err="1" smtClean="0"/>
              <a:t>perform</a:t>
            </a:r>
            <a:r>
              <a:rPr lang="es-ES" dirty="0" smtClean="0"/>
              <a:t> </a:t>
            </a:r>
            <a:r>
              <a:rPr lang="es-ES" dirty="0" err="1" smtClean="0"/>
              <a:t>inference</a:t>
            </a:r>
            <a:r>
              <a:rPr lang="es-ES" dirty="0" smtClean="0"/>
              <a:t> (</a:t>
            </a:r>
            <a:r>
              <a:rPr lang="es-ES" dirty="0" err="1" smtClean="0"/>
              <a:t>point</a:t>
            </a:r>
            <a:r>
              <a:rPr lang="es-ES" dirty="0" smtClean="0"/>
              <a:t> </a:t>
            </a:r>
            <a:r>
              <a:rPr lang="es-ES" dirty="0" err="1" smtClean="0"/>
              <a:t>estimates</a:t>
            </a:r>
            <a:r>
              <a:rPr lang="es-ES" dirty="0" smtClean="0"/>
              <a:t>, </a:t>
            </a:r>
            <a:r>
              <a:rPr lang="es-ES" dirty="0" err="1" smtClean="0"/>
              <a:t>intervals</a:t>
            </a:r>
            <a:r>
              <a:rPr lang="es-ES" dirty="0" smtClean="0"/>
              <a:t>, </a:t>
            </a:r>
            <a:r>
              <a:rPr lang="es-ES" dirty="0" err="1" smtClean="0"/>
              <a:t>hypothesis</a:t>
            </a:r>
            <a:r>
              <a:rPr lang="es-ES" dirty="0" smtClean="0"/>
              <a:t> </a:t>
            </a:r>
            <a:r>
              <a:rPr lang="es-ES" dirty="0" err="1" smtClean="0"/>
              <a:t>tests</a:t>
            </a:r>
            <a:r>
              <a:rPr lang="es-ES" dirty="0" smtClean="0"/>
              <a:t>, </a:t>
            </a:r>
            <a:r>
              <a:rPr lang="es-ES" dirty="0" err="1" smtClean="0"/>
              <a:t>predictions</a:t>
            </a:r>
            <a:r>
              <a:rPr lang="es-ES" dirty="0" smtClean="0"/>
              <a:t> and </a:t>
            </a:r>
            <a:r>
              <a:rPr lang="es-ES" dirty="0" err="1" smtClean="0"/>
              <a:t>expected</a:t>
            </a:r>
            <a:r>
              <a:rPr lang="es-ES" dirty="0" smtClean="0"/>
              <a:t> </a:t>
            </a:r>
            <a:r>
              <a:rPr lang="es-ES" dirty="0" err="1" smtClean="0"/>
              <a:t>utility</a:t>
            </a:r>
            <a:r>
              <a:rPr lang="es-ES" dirty="0" smtClean="0"/>
              <a:t> </a:t>
            </a:r>
            <a:r>
              <a:rPr lang="es-ES" dirty="0" err="1" smtClean="0"/>
              <a:t>computations</a:t>
            </a:r>
            <a:r>
              <a:rPr lang="es-ES" dirty="0" smtClean="0"/>
              <a:t>) </a:t>
            </a:r>
            <a:r>
              <a:rPr lang="es-ES" dirty="0" err="1" smtClean="0"/>
              <a:t>via</a:t>
            </a:r>
            <a:r>
              <a:rPr lang="es-ES" dirty="0" smtClean="0"/>
              <a:t> Monte Carlo (</a:t>
            </a:r>
            <a:r>
              <a:rPr lang="es-ES" dirty="0" err="1" smtClean="0"/>
              <a:t>recall</a:t>
            </a:r>
            <a:r>
              <a:rPr lang="es-ES" dirty="0" smtClean="0"/>
              <a:t> </a:t>
            </a:r>
            <a:r>
              <a:rPr lang="es-ES" dirty="0" err="1" smtClean="0"/>
              <a:t>uncertainty</a:t>
            </a:r>
            <a:r>
              <a:rPr lang="es-ES" dirty="0" smtClean="0"/>
              <a:t> </a:t>
            </a:r>
            <a:r>
              <a:rPr lang="es-ES" dirty="0" err="1" smtClean="0"/>
              <a:t>associated</a:t>
            </a:r>
            <a:r>
              <a:rPr lang="es-ES" dirty="0" smtClean="0"/>
              <a:t>, </a:t>
            </a:r>
            <a:r>
              <a:rPr lang="es-ES" dirty="0" err="1" smtClean="0"/>
              <a:t>they</a:t>
            </a:r>
            <a:r>
              <a:rPr lang="es-ES" dirty="0" smtClean="0"/>
              <a:t> are </a:t>
            </a:r>
            <a:r>
              <a:rPr lang="es-ES" dirty="0" err="1" smtClean="0"/>
              <a:t>stochastic</a:t>
            </a:r>
            <a:r>
              <a:rPr lang="es-ES" dirty="0" smtClean="0"/>
              <a:t> algos!!!)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49402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Difficulties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iterations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proceeded</a:t>
            </a:r>
            <a:r>
              <a:rPr lang="es-ES" dirty="0" smtClean="0"/>
              <a:t> </a:t>
            </a:r>
            <a:r>
              <a:rPr lang="es-ES" dirty="0" err="1" smtClean="0"/>
              <a:t>long</a:t>
            </a:r>
            <a:r>
              <a:rPr lang="es-ES" dirty="0" smtClean="0"/>
              <a:t> </a:t>
            </a:r>
            <a:r>
              <a:rPr lang="es-ES" dirty="0" err="1" smtClean="0"/>
              <a:t>enough</a:t>
            </a:r>
            <a:r>
              <a:rPr lang="es-ES" dirty="0" smtClean="0"/>
              <a:t>, target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approximated</a:t>
            </a:r>
            <a:r>
              <a:rPr lang="es-ES" dirty="0" smtClean="0"/>
              <a:t> </a:t>
            </a:r>
            <a:r>
              <a:rPr lang="es-ES" dirty="0" err="1" smtClean="0"/>
              <a:t>well</a:t>
            </a:r>
            <a:r>
              <a:rPr lang="es-ES" dirty="0" smtClean="0"/>
              <a:t>, </a:t>
            </a:r>
            <a:r>
              <a:rPr lang="es-ES" dirty="0" err="1" smtClean="0"/>
              <a:t>samples</a:t>
            </a:r>
            <a:r>
              <a:rPr lang="es-ES" dirty="0" smtClean="0"/>
              <a:t> are </a:t>
            </a:r>
            <a:r>
              <a:rPr lang="es-ES" dirty="0" err="1" smtClean="0"/>
              <a:t>unrepresentative</a:t>
            </a:r>
            <a:r>
              <a:rPr lang="es-ES" dirty="0" smtClean="0"/>
              <a:t> of target!!!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Early</a:t>
            </a:r>
            <a:r>
              <a:rPr lang="es-ES" dirty="0" smtClean="0"/>
              <a:t> </a:t>
            </a:r>
            <a:r>
              <a:rPr lang="es-ES" dirty="0" err="1" smtClean="0"/>
              <a:t>iterations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</a:t>
            </a:r>
            <a:r>
              <a:rPr lang="es-ES" dirty="0" err="1" smtClean="0"/>
              <a:t>bias</a:t>
            </a:r>
            <a:r>
              <a:rPr lang="es-ES" dirty="0" smtClean="0"/>
              <a:t> </a:t>
            </a:r>
            <a:r>
              <a:rPr lang="es-ES" dirty="0" err="1" smtClean="0"/>
              <a:t>results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Autocorrelation</a:t>
            </a:r>
            <a:r>
              <a:rPr lang="es-ES" dirty="0" smtClean="0"/>
              <a:t> </a:t>
            </a:r>
            <a:r>
              <a:rPr lang="es-ES" dirty="0" err="1" smtClean="0"/>
              <a:t>impacts</a:t>
            </a:r>
            <a:r>
              <a:rPr lang="es-ES" dirty="0" smtClean="0"/>
              <a:t> </a:t>
            </a:r>
            <a:r>
              <a:rPr lang="es-ES" dirty="0" err="1" smtClean="0"/>
              <a:t>precision</a:t>
            </a:r>
            <a:r>
              <a:rPr lang="es-ES" dirty="0" smtClean="0"/>
              <a:t> of </a:t>
            </a:r>
            <a:r>
              <a:rPr lang="es-ES" dirty="0" err="1" smtClean="0"/>
              <a:t>estimates</a:t>
            </a:r>
            <a:r>
              <a:rPr lang="es-ES" dirty="0" smtClean="0"/>
              <a:t> and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effective</a:t>
            </a:r>
            <a:r>
              <a:rPr lang="es-ES" dirty="0" smtClean="0"/>
              <a:t> </a:t>
            </a:r>
            <a:r>
              <a:rPr lang="es-ES" dirty="0" err="1" smtClean="0"/>
              <a:t>number</a:t>
            </a:r>
            <a:r>
              <a:rPr lang="es-ES" dirty="0" smtClean="0"/>
              <a:t> of </a:t>
            </a:r>
            <a:r>
              <a:rPr lang="es-ES" dirty="0" err="1" smtClean="0"/>
              <a:t>samples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be </a:t>
            </a:r>
            <a:r>
              <a:rPr lang="es-ES" dirty="0" err="1" smtClean="0"/>
              <a:t>smaller</a:t>
            </a:r>
            <a:r>
              <a:rPr lang="es-ES" dirty="0" smtClean="0"/>
              <a:t> </a:t>
            </a:r>
            <a:r>
              <a:rPr lang="es-ES" dirty="0" err="1" smtClean="0"/>
              <a:t>than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actually</a:t>
            </a:r>
            <a:r>
              <a:rPr lang="es-ES" dirty="0" smtClean="0"/>
              <a:t> </a:t>
            </a:r>
            <a:r>
              <a:rPr lang="es-ES" dirty="0" err="1" smtClean="0"/>
              <a:t>drawn</a:t>
            </a:r>
            <a:r>
              <a:rPr lang="es-ES" dirty="0" smtClean="0"/>
              <a:t> (as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we’d</a:t>
            </a:r>
            <a:r>
              <a:rPr lang="es-ES" dirty="0" smtClean="0"/>
              <a:t> be </a:t>
            </a:r>
            <a:r>
              <a:rPr lang="es-ES" dirty="0" err="1" smtClean="0"/>
              <a:t>using</a:t>
            </a:r>
            <a:r>
              <a:rPr lang="es-ES" dirty="0" smtClean="0"/>
              <a:t> a </a:t>
            </a:r>
            <a:r>
              <a:rPr lang="es-ES" dirty="0" err="1" smtClean="0"/>
              <a:t>smaller</a:t>
            </a:r>
            <a:r>
              <a:rPr lang="es-ES" dirty="0" smtClean="0"/>
              <a:t> </a:t>
            </a:r>
            <a:r>
              <a:rPr lang="es-ES" dirty="0" err="1" smtClean="0"/>
              <a:t>number</a:t>
            </a:r>
            <a:r>
              <a:rPr lang="es-ES" dirty="0" smtClean="0"/>
              <a:t> of </a:t>
            </a:r>
            <a:r>
              <a:rPr lang="es-ES" dirty="0" err="1" smtClean="0"/>
              <a:t>samples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44144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Solutions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/>
              <a:t>Runs</a:t>
            </a:r>
            <a:r>
              <a:rPr lang="es-ES" dirty="0" smtClean="0"/>
              <a:t> to </a:t>
            </a:r>
            <a:r>
              <a:rPr lang="es-ES" dirty="0" err="1" smtClean="0"/>
              <a:t>allow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effective</a:t>
            </a:r>
            <a:r>
              <a:rPr lang="es-ES" dirty="0" smtClean="0"/>
              <a:t> </a:t>
            </a:r>
            <a:r>
              <a:rPr lang="es-ES" dirty="0" err="1" smtClean="0"/>
              <a:t>monitoring</a:t>
            </a:r>
            <a:r>
              <a:rPr lang="es-ES" dirty="0" smtClean="0"/>
              <a:t> of </a:t>
            </a:r>
            <a:r>
              <a:rPr lang="es-ES" dirty="0" err="1" smtClean="0"/>
              <a:t>convergence</a:t>
            </a:r>
            <a:r>
              <a:rPr lang="es-ES" dirty="0" smtClean="0"/>
              <a:t> (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</a:t>
            </a:r>
            <a:r>
              <a:rPr lang="es-ES" dirty="0" err="1" smtClean="0"/>
              <a:t>chains</a:t>
            </a:r>
            <a:r>
              <a:rPr lang="es-ES" dirty="0" smtClean="0"/>
              <a:t>, </a:t>
            </a:r>
            <a:r>
              <a:rPr lang="es-ES" dirty="0" err="1" smtClean="0"/>
              <a:t>recall</a:t>
            </a:r>
            <a:r>
              <a:rPr lang="es-ES" dirty="0" smtClean="0"/>
              <a:t> </a:t>
            </a:r>
            <a:r>
              <a:rPr lang="es-ES" dirty="0" err="1"/>
              <a:t>l</a:t>
            </a:r>
            <a:r>
              <a:rPr lang="es-ES" dirty="0" err="1" smtClean="0"/>
              <a:t>abs</a:t>
            </a:r>
            <a:r>
              <a:rPr lang="es-ES" dirty="0" smtClean="0"/>
              <a:t>)</a:t>
            </a:r>
          </a:p>
          <a:p>
            <a:pPr marL="0" indent="0">
              <a:buNone/>
            </a:pPr>
            <a:r>
              <a:rPr lang="es-ES" dirty="0" smtClean="0"/>
              <a:t>Monitor </a:t>
            </a:r>
            <a:r>
              <a:rPr lang="es-ES" dirty="0" err="1" smtClean="0"/>
              <a:t>convergence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comparing</a:t>
            </a:r>
            <a:r>
              <a:rPr lang="es-ES" dirty="0" smtClean="0"/>
              <a:t> </a:t>
            </a:r>
            <a:r>
              <a:rPr lang="es-ES" dirty="0" err="1" smtClean="0"/>
              <a:t>variation</a:t>
            </a:r>
            <a:r>
              <a:rPr lang="es-ES" dirty="0" smtClean="0"/>
              <a:t> </a:t>
            </a:r>
            <a:r>
              <a:rPr lang="es-ES" dirty="0" err="1" smtClean="0"/>
              <a:t>within</a:t>
            </a:r>
            <a:r>
              <a:rPr lang="es-ES" dirty="0" smtClean="0"/>
              <a:t> and </a:t>
            </a:r>
            <a:r>
              <a:rPr lang="es-ES" dirty="0" err="1" smtClean="0"/>
              <a:t>between</a:t>
            </a:r>
            <a:r>
              <a:rPr lang="es-ES" dirty="0" smtClean="0"/>
              <a:t> </a:t>
            </a:r>
            <a:r>
              <a:rPr lang="es-ES" dirty="0" err="1" smtClean="0"/>
              <a:t>simulated</a:t>
            </a:r>
            <a:r>
              <a:rPr lang="es-ES" dirty="0" smtClean="0"/>
              <a:t> </a:t>
            </a:r>
            <a:r>
              <a:rPr lang="es-ES" dirty="0" err="1" smtClean="0"/>
              <a:t>sequences</a:t>
            </a:r>
            <a:r>
              <a:rPr lang="es-ES" dirty="0" smtClean="0"/>
              <a:t> (</a:t>
            </a:r>
            <a:r>
              <a:rPr lang="es-ES" dirty="0" err="1" smtClean="0"/>
              <a:t>until</a:t>
            </a:r>
            <a:r>
              <a:rPr lang="es-ES" dirty="0" smtClean="0"/>
              <a:t> </a:t>
            </a:r>
            <a:r>
              <a:rPr lang="es-ES" dirty="0" err="1" smtClean="0"/>
              <a:t>within</a:t>
            </a:r>
            <a:r>
              <a:rPr lang="es-ES" dirty="0" smtClean="0"/>
              <a:t> and </a:t>
            </a:r>
            <a:r>
              <a:rPr lang="es-ES" dirty="0" err="1" smtClean="0"/>
              <a:t>between</a:t>
            </a:r>
            <a:r>
              <a:rPr lang="es-ES" dirty="0" smtClean="0"/>
              <a:t> </a:t>
            </a:r>
            <a:r>
              <a:rPr lang="es-ES" dirty="0" err="1" smtClean="0"/>
              <a:t>variation</a:t>
            </a:r>
            <a:r>
              <a:rPr lang="es-ES" dirty="0" smtClean="0"/>
              <a:t> are similar)</a:t>
            </a:r>
          </a:p>
          <a:p>
            <a:pPr marL="0" indent="0">
              <a:buNone/>
            </a:pPr>
            <a:r>
              <a:rPr lang="es-ES" dirty="0" err="1" smtClean="0"/>
              <a:t>Modifying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algorithm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reparameterising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learning</a:t>
            </a:r>
            <a:r>
              <a:rPr lang="es-ES" dirty="0" smtClean="0"/>
              <a:t> </a:t>
            </a:r>
            <a:r>
              <a:rPr lang="es-ES" dirty="0" err="1" smtClean="0"/>
              <a:t>good</a:t>
            </a:r>
            <a:r>
              <a:rPr lang="es-ES" dirty="0" smtClean="0"/>
              <a:t> </a:t>
            </a:r>
            <a:r>
              <a:rPr lang="es-ES" dirty="0" err="1" smtClean="0"/>
              <a:t>parameterisations</a:t>
            </a:r>
            <a:r>
              <a:rPr lang="es-ES" dirty="0" smtClean="0"/>
              <a:t>,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efficiency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low</a:t>
            </a:r>
            <a:r>
              <a:rPr lang="es-ES" dirty="0" smtClean="0"/>
              <a:t> (algo </a:t>
            </a:r>
            <a:r>
              <a:rPr lang="es-ES" dirty="0" err="1" smtClean="0"/>
              <a:t>too</a:t>
            </a:r>
            <a:r>
              <a:rPr lang="es-ES" dirty="0" smtClean="0"/>
              <a:t> </a:t>
            </a:r>
            <a:r>
              <a:rPr lang="es-ES" dirty="0" err="1" smtClean="0"/>
              <a:t>slow</a:t>
            </a:r>
            <a:r>
              <a:rPr lang="es-ES" dirty="0" smtClean="0"/>
              <a:t>)</a:t>
            </a:r>
          </a:p>
          <a:p>
            <a:pPr marL="0" indent="0">
              <a:buNone/>
            </a:pPr>
            <a:r>
              <a:rPr lang="es-ES" dirty="0" err="1" smtClean="0"/>
              <a:t>Discarding</a:t>
            </a:r>
            <a:r>
              <a:rPr lang="es-ES" dirty="0" smtClean="0"/>
              <a:t> </a:t>
            </a:r>
            <a:r>
              <a:rPr lang="es-ES" dirty="0" err="1" smtClean="0"/>
              <a:t>initial</a:t>
            </a:r>
            <a:r>
              <a:rPr lang="es-ES" dirty="0" smtClean="0"/>
              <a:t> </a:t>
            </a:r>
            <a:r>
              <a:rPr lang="es-ES" dirty="0" err="1" smtClean="0"/>
              <a:t>values</a:t>
            </a:r>
            <a:r>
              <a:rPr lang="es-ES" dirty="0" smtClean="0"/>
              <a:t> </a:t>
            </a:r>
          </a:p>
          <a:p>
            <a:pPr marL="0" indent="0">
              <a:buNone/>
            </a:pPr>
            <a:r>
              <a:rPr lang="es-ES" dirty="0" err="1" smtClean="0"/>
              <a:t>Thinning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Take</a:t>
            </a:r>
            <a:r>
              <a:rPr lang="es-ES" dirty="0" smtClean="0"/>
              <a:t> </a:t>
            </a:r>
            <a:r>
              <a:rPr lang="es-ES" dirty="0" err="1" smtClean="0"/>
              <a:t>into</a:t>
            </a:r>
            <a:r>
              <a:rPr lang="es-ES" dirty="0" smtClean="0"/>
              <a:t> </a:t>
            </a:r>
            <a:r>
              <a:rPr lang="es-ES" dirty="0" err="1" smtClean="0"/>
              <a:t>account</a:t>
            </a:r>
            <a:r>
              <a:rPr lang="es-ES" dirty="0" smtClean="0"/>
              <a:t> AC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estimating</a:t>
            </a:r>
            <a:r>
              <a:rPr lang="es-ES" dirty="0" smtClean="0"/>
              <a:t> </a:t>
            </a:r>
            <a:r>
              <a:rPr lang="es-ES" dirty="0" err="1" smtClean="0"/>
              <a:t>precisions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7723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Discarding</a:t>
            </a:r>
            <a:r>
              <a:rPr lang="es-ES" dirty="0" smtClean="0"/>
              <a:t> </a:t>
            </a:r>
            <a:r>
              <a:rPr lang="es-ES" dirty="0" err="1" smtClean="0"/>
              <a:t>early</a:t>
            </a:r>
            <a:r>
              <a:rPr lang="es-ES" dirty="0" smtClean="0"/>
              <a:t> </a:t>
            </a:r>
            <a:r>
              <a:rPr lang="es-ES" dirty="0" err="1" smtClean="0"/>
              <a:t>iterations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35457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Rule of </a:t>
            </a:r>
            <a:r>
              <a:rPr lang="es-ES" dirty="0" err="1" smtClean="0"/>
              <a:t>thumb</a:t>
            </a:r>
            <a:r>
              <a:rPr lang="es-ES" dirty="0" smtClean="0"/>
              <a:t>: </a:t>
            </a:r>
            <a:r>
              <a:rPr lang="es-ES" dirty="0" err="1" smtClean="0"/>
              <a:t>Discard</a:t>
            </a:r>
            <a:r>
              <a:rPr lang="es-ES" dirty="0" smtClean="0"/>
              <a:t> </a:t>
            </a:r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dirty="0" err="1" smtClean="0"/>
              <a:t>half</a:t>
            </a:r>
            <a:r>
              <a:rPr lang="es-ES" dirty="0" smtClean="0"/>
              <a:t> of </a:t>
            </a:r>
            <a:r>
              <a:rPr lang="es-ES" dirty="0" err="1" smtClean="0"/>
              <a:t>iterations</a:t>
            </a:r>
            <a:r>
              <a:rPr lang="es-ES" dirty="0" smtClean="0"/>
              <a:t> (</a:t>
            </a:r>
            <a:r>
              <a:rPr lang="es-ES" dirty="0" err="1" smtClean="0"/>
              <a:t>warm</a:t>
            </a:r>
            <a:r>
              <a:rPr lang="es-ES" dirty="0" smtClean="0"/>
              <a:t>-up, </a:t>
            </a:r>
            <a:r>
              <a:rPr lang="es-ES" dirty="0" err="1" smtClean="0"/>
              <a:t>burn</a:t>
            </a:r>
            <a:r>
              <a:rPr lang="es-ES" dirty="0" smtClean="0"/>
              <a:t>-in) and use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second</a:t>
            </a:r>
            <a:r>
              <a:rPr lang="es-ES" dirty="0" smtClean="0"/>
              <a:t> </a:t>
            </a:r>
            <a:r>
              <a:rPr lang="es-ES" dirty="0" err="1" smtClean="0"/>
              <a:t>half</a:t>
            </a:r>
            <a:r>
              <a:rPr lang="es-ES" dirty="0" smtClean="0"/>
              <a:t> of </a:t>
            </a:r>
            <a:r>
              <a:rPr lang="es-ES" dirty="0" err="1" smtClean="0"/>
              <a:t>iterations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inference</a:t>
            </a:r>
            <a:r>
              <a:rPr lang="es-ES" dirty="0" smtClean="0"/>
              <a:t> and </a:t>
            </a:r>
            <a:r>
              <a:rPr lang="es-ES" dirty="0" err="1" smtClean="0"/>
              <a:t>prediction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Warm</a:t>
            </a:r>
            <a:r>
              <a:rPr lang="es-ES" dirty="0" smtClean="0"/>
              <a:t>-up </a:t>
            </a:r>
            <a:r>
              <a:rPr lang="es-ES" dirty="0" err="1" smtClean="0"/>
              <a:t>fraction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</a:t>
            </a:r>
            <a:r>
              <a:rPr lang="es-ES" dirty="0" err="1" smtClean="0"/>
              <a:t>vary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Warm</a:t>
            </a:r>
            <a:r>
              <a:rPr lang="es-ES" dirty="0" smtClean="0"/>
              <a:t>-up </a:t>
            </a:r>
            <a:r>
              <a:rPr lang="es-ES" dirty="0" err="1" smtClean="0"/>
              <a:t>fraction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</a:t>
            </a:r>
            <a:r>
              <a:rPr lang="es-ES" dirty="0" err="1" smtClean="0"/>
              <a:t>adapt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err="1" smtClean="0"/>
              <a:t>Example</a:t>
            </a:r>
            <a:r>
              <a:rPr lang="es-ES" dirty="0" smtClean="0"/>
              <a:t>. Run 200. </a:t>
            </a:r>
            <a:r>
              <a:rPr lang="es-ES" dirty="0" err="1" smtClean="0"/>
              <a:t>Discard</a:t>
            </a:r>
            <a:r>
              <a:rPr lang="es-ES" dirty="0" smtClean="0"/>
              <a:t> </a:t>
            </a:r>
            <a:r>
              <a:rPr lang="es-ES" dirty="0" err="1" smtClean="0"/>
              <a:t>first</a:t>
            </a:r>
            <a:r>
              <a:rPr lang="es-ES" dirty="0" smtClean="0"/>
              <a:t> 100.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second</a:t>
            </a:r>
            <a:r>
              <a:rPr lang="es-ES" dirty="0" smtClean="0"/>
              <a:t> 200, do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suggest</a:t>
            </a:r>
            <a:r>
              <a:rPr lang="es-ES" dirty="0" smtClean="0"/>
              <a:t> </a:t>
            </a:r>
            <a:r>
              <a:rPr lang="es-ES" dirty="0" err="1" smtClean="0"/>
              <a:t>convergence</a:t>
            </a:r>
            <a:r>
              <a:rPr lang="es-ES" dirty="0" smtClean="0"/>
              <a:t>, run 200 more and </a:t>
            </a:r>
            <a:r>
              <a:rPr lang="es-ES" dirty="0" err="1" smtClean="0"/>
              <a:t>discard</a:t>
            </a:r>
            <a:r>
              <a:rPr lang="es-ES" dirty="0" smtClean="0"/>
              <a:t> </a:t>
            </a:r>
            <a:r>
              <a:rPr lang="es-ES" dirty="0" err="1" smtClean="0"/>
              <a:t>first</a:t>
            </a:r>
            <a:r>
              <a:rPr lang="es-ES" dirty="0" smtClean="0"/>
              <a:t> 200. 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75433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Thinning</a:t>
            </a:r>
            <a:r>
              <a:rPr lang="es-ES" dirty="0" smtClean="0"/>
              <a:t> </a:t>
            </a:r>
            <a:r>
              <a:rPr lang="es-ES" dirty="0" err="1" smtClean="0"/>
              <a:t>iterations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Mitigate</a:t>
            </a:r>
            <a:r>
              <a:rPr lang="es-ES" dirty="0" smtClean="0"/>
              <a:t> </a:t>
            </a:r>
            <a:r>
              <a:rPr lang="es-ES" dirty="0" err="1" smtClean="0"/>
              <a:t>autocorrelation</a:t>
            </a:r>
            <a:r>
              <a:rPr lang="es-ES" dirty="0" smtClean="0"/>
              <a:t>: </a:t>
            </a:r>
            <a:r>
              <a:rPr lang="es-ES" dirty="0" err="1" smtClean="0"/>
              <a:t>keep</a:t>
            </a:r>
            <a:r>
              <a:rPr lang="es-ES" dirty="0" smtClean="0"/>
              <a:t> </a:t>
            </a:r>
            <a:r>
              <a:rPr lang="es-ES" dirty="0" err="1" smtClean="0"/>
              <a:t>every</a:t>
            </a:r>
            <a:r>
              <a:rPr lang="es-ES" dirty="0" smtClean="0"/>
              <a:t> k-</a:t>
            </a:r>
            <a:r>
              <a:rPr lang="es-ES" dirty="0" err="1" smtClean="0"/>
              <a:t>th</a:t>
            </a:r>
            <a:r>
              <a:rPr lang="es-ES" dirty="0" smtClean="0"/>
              <a:t> </a:t>
            </a:r>
            <a:r>
              <a:rPr lang="es-ES" dirty="0" err="1" smtClean="0"/>
              <a:t>simulation</a:t>
            </a:r>
            <a:r>
              <a:rPr lang="es-ES" dirty="0" smtClean="0"/>
              <a:t> </a:t>
            </a:r>
            <a:r>
              <a:rPr lang="es-ES" dirty="0" err="1" smtClean="0"/>
              <a:t>draw</a:t>
            </a:r>
            <a:r>
              <a:rPr lang="es-ES" dirty="0" smtClean="0"/>
              <a:t> and </a:t>
            </a:r>
            <a:r>
              <a:rPr lang="es-ES" dirty="0" err="1" smtClean="0"/>
              <a:t>discard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rest</a:t>
            </a:r>
            <a:r>
              <a:rPr lang="es-ES" dirty="0" smtClean="0"/>
              <a:t> (to </a:t>
            </a:r>
            <a:r>
              <a:rPr lang="es-ES" dirty="0" err="1" smtClean="0"/>
              <a:t>avoid</a:t>
            </a:r>
            <a:r>
              <a:rPr lang="es-ES" dirty="0" smtClean="0"/>
              <a:t> </a:t>
            </a:r>
            <a:r>
              <a:rPr lang="es-ES" dirty="0" err="1" smtClean="0"/>
              <a:t>storage</a:t>
            </a:r>
            <a:r>
              <a:rPr lang="es-ES" dirty="0" smtClean="0"/>
              <a:t> </a:t>
            </a:r>
            <a:r>
              <a:rPr lang="es-ES" dirty="0" err="1" smtClean="0"/>
              <a:t>problems</a:t>
            </a:r>
            <a:r>
              <a:rPr lang="es-ES" dirty="0" smtClean="0"/>
              <a:t> </a:t>
            </a:r>
            <a:r>
              <a:rPr lang="es-ES" dirty="0" err="1" smtClean="0"/>
              <a:t>also</a:t>
            </a:r>
            <a:r>
              <a:rPr lang="es-ES" dirty="0" smtClean="0"/>
              <a:t>!!!)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Rule of </a:t>
            </a:r>
            <a:r>
              <a:rPr lang="es-ES" dirty="0" err="1" smtClean="0"/>
              <a:t>thumb</a:t>
            </a:r>
            <a:r>
              <a:rPr lang="es-ES" dirty="0" smtClean="0"/>
              <a:t>: </a:t>
            </a:r>
            <a:r>
              <a:rPr lang="es-ES" dirty="0" err="1" smtClean="0"/>
              <a:t>Choose</a:t>
            </a:r>
            <a:r>
              <a:rPr lang="es-ES" dirty="0" smtClean="0"/>
              <a:t> k to </a:t>
            </a:r>
            <a:r>
              <a:rPr lang="es-ES" dirty="0" err="1" smtClean="0"/>
              <a:t>save</a:t>
            </a:r>
            <a:r>
              <a:rPr lang="es-ES" dirty="0" smtClean="0"/>
              <a:t> up to 1000 </a:t>
            </a:r>
            <a:r>
              <a:rPr lang="es-ES" dirty="0" err="1" smtClean="0"/>
              <a:t>draws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62144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Assessing</a:t>
            </a:r>
            <a:r>
              <a:rPr lang="es-ES" dirty="0" smtClean="0"/>
              <a:t> </a:t>
            </a:r>
            <a:r>
              <a:rPr lang="es-ES" dirty="0" err="1" smtClean="0"/>
              <a:t>convergence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25749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 err="1" smtClean="0"/>
              <a:t>Comparing</a:t>
            </a:r>
            <a:r>
              <a:rPr lang="es-ES" dirty="0" smtClean="0"/>
              <a:t> </a:t>
            </a:r>
            <a:r>
              <a:rPr lang="es-ES" dirty="0" err="1" smtClean="0"/>
              <a:t>different</a:t>
            </a:r>
            <a:r>
              <a:rPr lang="es-ES" dirty="0" smtClean="0"/>
              <a:t> </a:t>
            </a:r>
            <a:r>
              <a:rPr lang="es-ES" dirty="0" err="1" smtClean="0"/>
              <a:t>simulated</a:t>
            </a:r>
            <a:r>
              <a:rPr lang="es-ES" dirty="0" smtClean="0"/>
              <a:t> </a:t>
            </a:r>
            <a:r>
              <a:rPr lang="es-ES" dirty="0" err="1" smtClean="0"/>
              <a:t>sequences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</a:t>
            </a:r>
            <a:r>
              <a:rPr lang="es-ES" dirty="0" err="1" smtClean="0"/>
              <a:t>chains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overdispersed</a:t>
            </a:r>
            <a:r>
              <a:rPr lang="es-ES" dirty="0" smtClean="0"/>
              <a:t> </a:t>
            </a:r>
            <a:r>
              <a:rPr lang="es-ES" dirty="0" err="1" smtClean="0"/>
              <a:t>starting</a:t>
            </a:r>
            <a:r>
              <a:rPr lang="es-ES" dirty="0" smtClean="0"/>
              <a:t> </a:t>
            </a:r>
            <a:r>
              <a:rPr lang="es-ES" dirty="0" err="1" smtClean="0"/>
              <a:t>points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smtClean="0"/>
              <a:t>Compare </a:t>
            </a:r>
            <a:r>
              <a:rPr lang="es-ES" dirty="0" err="1" smtClean="0"/>
              <a:t>variance</a:t>
            </a:r>
            <a:r>
              <a:rPr lang="es-ES" dirty="0" smtClean="0"/>
              <a:t> </a:t>
            </a:r>
            <a:r>
              <a:rPr lang="es-ES" dirty="0" err="1" smtClean="0"/>
              <a:t>within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sequence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variance</a:t>
            </a:r>
            <a:r>
              <a:rPr lang="es-ES" dirty="0" smtClean="0"/>
              <a:t> </a:t>
            </a:r>
            <a:r>
              <a:rPr lang="es-ES" dirty="0" err="1" smtClean="0"/>
              <a:t>between</a:t>
            </a:r>
            <a:r>
              <a:rPr lang="es-ES" dirty="0" smtClean="0"/>
              <a:t> </a:t>
            </a:r>
            <a:r>
              <a:rPr lang="es-ES" dirty="0" err="1" smtClean="0"/>
              <a:t>sequences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err="1" smtClean="0"/>
              <a:t>Monitoring</a:t>
            </a:r>
            <a:r>
              <a:rPr lang="es-ES" dirty="0" smtClean="0"/>
              <a:t> </a:t>
            </a:r>
            <a:r>
              <a:rPr lang="es-ES" dirty="0" err="1" smtClean="0"/>
              <a:t>various</a:t>
            </a:r>
            <a:r>
              <a:rPr lang="es-ES" dirty="0" smtClean="0"/>
              <a:t> </a:t>
            </a:r>
            <a:r>
              <a:rPr lang="es-ES" dirty="0" err="1" smtClean="0"/>
              <a:t>scalar</a:t>
            </a:r>
            <a:r>
              <a:rPr lang="es-ES" dirty="0" smtClean="0"/>
              <a:t> </a:t>
            </a:r>
            <a:r>
              <a:rPr lang="es-ES" dirty="0" err="1" smtClean="0"/>
              <a:t>estimands</a:t>
            </a:r>
            <a:r>
              <a:rPr lang="es-ES" dirty="0" smtClean="0"/>
              <a:t> (and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quantities</a:t>
            </a:r>
            <a:r>
              <a:rPr lang="es-ES" dirty="0" smtClean="0"/>
              <a:t> of </a:t>
            </a:r>
            <a:r>
              <a:rPr lang="es-ES" dirty="0" err="1" smtClean="0"/>
              <a:t>interest</a:t>
            </a:r>
            <a:r>
              <a:rPr lang="es-ES" dirty="0" smtClean="0"/>
              <a:t> </a:t>
            </a:r>
            <a:r>
              <a:rPr lang="es-ES" dirty="0" err="1" smtClean="0"/>
              <a:t>like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logposterior</a:t>
            </a:r>
            <a:r>
              <a:rPr lang="es-ES" dirty="0" smtClean="0"/>
              <a:t>) </a:t>
            </a:r>
            <a:r>
              <a:rPr lang="es-ES" dirty="0" err="1" smtClean="0"/>
              <a:t>separately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err="1" smtClean="0"/>
              <a:t>Checking</a:t>
            </a:r>
            <a:r>
              <a:rPr lang="es-ES" dirty="0" smtClean="0"/>
              <a:t> </a:t>
            </a:r>
            <a:r>
              <a:rPr lang="es-ES" dirty="0" err="1" smtClean="0"/>
              <a:t>mixing</a:t>
            </a:r>
            <a:r>
              <a:rPr lang="es-ES" dirty="0" smtClean="0"/>
              <a:t> and </a:t>
            </a:r>
            <a:r>
              <a:rPr lang="es-ES" dirty="0" err="1" smtClean="0"/>
              <a:t>stationarity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smtClean="0"/>
              <a:t>   Split </a:t>
            </a:r>
            <a:r>
              <a:rPr lang="es-ES" dirty="0" err="1" smtClean="0"/>
              <a:t>each</a:t>
            </a:r>
            <a:r>
              <a:rPr lang="es-ES" dirty="0" smtClean="0"/>
              <a:t> series in </a:t>
            </a:r>
            <a:r>
              <a:rPr lang="es-ES" dirty="0" err="1" smtClean="0"/>
              <a:t>two</a:t>
            </a:r>
            <a:r>
              <a:rPr lang="es-ES" dirty="0" smtClean="0"/>
              <a:t> </a:t>
            </a:r>
            <a:r>
              <a:rPr lang="es-ES" dirty="0" err="1" smtClean="0"/>
              <a:t>parts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/>
              <a:t> </a:t>
            </a:r>
            <a:r>
              <a:rPr lang="es-ES" dirty="0" smtClean="0"/>
              <a:t>    </a:t>
            </a:r>
            <a:r>
              <a:rPr lang="es-ES" dirty="0" err="1" smtClean="0"/>
              <a:t>after</a:t>
            </a:r>
            <a:r>
              <a:rPr lang="es-ES" dirty="0" smtClean="0"/>
              <a:t> </a:t>
            </a:r>
            <a:r>
              <a:rPr lang="es-ES" dirty="0" err="1" smtClean="0"/>
              <a:t>discarding</a:t>
            </a:r>
            <a:r>
              <a:rPr lang="es-ES" dirty="0" smtClean="0"/>
              <a:t> </a:t>
            </a:r>
            <a:r>
              <a:rPr lang="es-ES" dirty="0" err="1" smtClean="0"/>
              <a:t>burn</a:t>
            </a:r>
            <a:r>
              <a:rPr lang="es-ES" dirty="0" smtClean="0"/>
              <a:t>-in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r>
              <a:rPr lang="es-ES" dirty="0" smtClean="0"/>
              <a:t>     </a:t>
            </a:r>
            <a:r>
              <a:rPr lang="es-ES" dirty="0" err="1" smtClean="0"/>
              <a:t>Check</a:t>
            </a:r>
            <a:r>
              <a:rPr lang="es-ES" dirty="0" smtClean="0"/>
              <a:t> R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r>
              <a:rPr lang="es-ES" dirty="0" smtClean="0"/>
              <a:t>coda</a:t>
            </a:r>
          </a:p>
          <a:p>
            <a:pPr marL="457200" lvl="1" indent="0">
              <a:buNone/>
            </a:pPr>
            <a:r>
              <a:rPr lang="es-ES" dirty="0" smtClean="0"/>
              <a:t>monitor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507" y="2583062"/>
            <a:ext cx="7886493" cy="41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9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Effective</a:t>
            </a:r>
            <a:r>
              <a:rPr lang="es-ES" dirty="0" smtClean="0"/>
              <a:t> </a:t>
            </a:r>
            <a:r>
              <a:rPr lang="es-ES" dirty="0" err="1" smtClean="0"/>
              <a:t>number</a:t>
            </a:r>
            <a:r>
              <a:rPr lang="es-ES" dirty="0" smtClean="0"/>
              <a:t> of </a:t>
            </a:r>
            <a:r>
              <a:rPr lang="es-ES" dirty="0" err="1" smtClean="0"/>
              <a:t>simulation</a:t>
            </a:r>
            <a:r>
              <a:rPr lang="es-ES" dirty="0" smtClean="0"/>
              <a:t> </a:t>
            </a:r>
            <a:r>
              <a:rPr lang="es-ES" dirty="0" err="1" smtClean="0"/>
              <a:t>draws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Once </a:t>
            </a:r>
            <a:r>
              <a:rPr lang="es-ES" dirty="0" err="1" smtClean="0"/>
              <a:t>simulated</a:t>
            </a:r>
            <a:r>
              <a:rPr lang="es-ES" dirty="0" smtClean="0"/>
              <a:t> </a:t>
            </a:r>
            <a:r>
              <a:rPr lang="es-ES" dirty="0" err="1" smtClean="0"/>
              <a:t>sequences</a:t>
            </a:r>
            <a:r>
              <a:rPr lang="es-ES" dirty="0" smtClean="0"/>
              <a:t> </a:t>
            </a:r>
            <a:r>
              <a:rPr lang="es-ES" dirty="0" err="1" smtClean="0"/>
              <a:t>judged</a:t>
            </a:r>
            <a:r>
              <a:rPr lang="es-ES" dirty="0" smtClean="0"/>
              <a:t> to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mixed</a:t>
            </a:r>
            <a:r>
              <a:rPr lang="es-ES" dirty="0" smtClean="0"/>
              <a:t>, </a:t>
            </a:r>
            <a:r>
              <a:rPr lang="es-ES" dirty="0" err="1" smtClean="0"/>
              <a:t>estimate</a:t>
            </a:r>
            <a:r>
              <a:rPr lang="es-ES" dirty="0" smtClean="0"/>
              <a:t> </a:t>
            </a:r>
            <a:r>
              <a:rPr lang="es-ES" dirty="0" err="1" smtClean="0"/>
              <a:t>effective</a:t>
            </a:r>
            <a:r>
              <a:rPr lang="es-ES" dirty="0" smtClean="0"/>
              <a:t> </a:t>
            </a:r>
            <a:r>
              <a:rPr lang="es-ES" dirty="0" err="1" smtClean="0"/>
              <a:t>number</a:t>
            </a:r>
            <a:r>
              <a:rPr lang="es-ES" dirty="0" smtClean="0"/>
              <a:t> of </a:t>
            </a:r>
            <a:r>
              <a:rPr lang="es-ES" dirty="0" err="1" smtClean="0"/>
              <a:t>simulation</a:t>
            </a:r>
            <a:r>
              <a:rPr lang="es-ES" dirty="0" smtClean="0"/>
              <a:t> </a:t>
            </a:r>
            <a:r>
              <a:rPr lang="es-ES" dirty="0" err="1" smtClean="0"/>
              <a:t>draws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estimand</a:t>
            </a:r>
            <a:r>
              <a:rPr lang="es-ES" dirty="0" smtClean="0"/>
              <a:t> of </a:t>
            </a:r>
            <a:r>
              <a:rPr lang="es-ES" dirty="0" err="1" smtClean="0"/>
              <a:t>interest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draws</a:t>
            </a:r>
            <a:r>
              <a:rPr lang="es-ES" dirty="0" smtClean="0"/>
              <a:t> </a:t>
            </a:r>
            <a:r>
              <a:rPr lang="es-ES" dirty="0" err="1" smtClean="0"/>
              <a:t>within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sequence</a:t>
            </a:r>
            <a:r>
              <a:rPr lang="es-ES" dirty="0" smtClean="0"/>
              <a:t> </a:t>
            </a:r>
            <a:r>
              <a:rPr lang="es-ES" dirty="0" err="1" smtClean="0"/>
              <a:t>truly</a:t>
            </a:r>
            <a:r>
              <a:rPr lang="es-ES" dirty="0" smtClean="0"/>
              <a:t> </a:t>
            </a:r>
            <a:r>
              <a:rPr lang="es-ES" dirty="0" err="1" smtClean="0"/>
              <a:t>independent</a:t>
            </a:r>
            <a:r>
              <a:rPr lang="es-ES" dirty="0" smtClean="0"/>
              <a:t>, B </a:t>
            </a:r>
            <a:r>
              <a:rPr lang="es-ES" dirty="0" err="1" smtClean="0"/>
              <a:t>would</a:t>
            </a:r>
            <a:r>
              <a:rPr lang="es-ES" dirty="0" smtClean="0"/>
              <a:t> be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unbiased</a:t>
            </a:r>
            <a:r>
              <a:rPr lang="es-ES" dirty="0" smtClean="0"/>
              <a:t> </a:t>
            </a:r>
            <a:r>
              <a:rPr lang="es-ES" dirty="0" err="1" smtClean="0"/>
              <a:t>estimator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posterior </a:t>
            </a:r>
            <a:r>
              <a:rPr lang="es-ES" dirty="0" err="1" smtClean="0"/>
              <a:t>variance</a:t>
            </a:r>
            <a:r>
              <a:rPr lang="es-ES" dirty="0" smtClean="0"/>
              <a:t> and </a:t>
            </a:r>
            <a:r>
              <a:rPr lang="es-ES" dirty="0" err="1" smtClean="0"/>
              <a:t>we’d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mn</a:t>
            </a:r>
            <a:r>
              <a:rPr lang="es-ES" dirty="0" smtClean="0"/>
              <a:t> </a:t>
            </a:r>
            <a:r>
              <a:rPr lang="es-ES" dirty="0" err="1" smtClean="0"/>
              <a:t>independent</a:t>
            </a:r>
            <a:r>
              <a:rPr lang="es-ES" dirty="0" smtClean="0"/>
              <a:t> </a:t>
            </a:r>
            <a:r>
              <a:rPr lang="es-ES" dirty="0" err="1" smtClean="0"/>
              <a:t>observations</a:t>
            </a:r>
            <a:r>
              <a:rPr lang="es-ES" dirty="0" smtClean="0"/>
              <a:t> </a:t>
            </a:r>
          </a:p>
          <a:p>
            <a:pPr marL="0" indent="0">
              <a:buNone/>
            </a:pP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typically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be </a:t>
            </a:r>
            <a:r>
              <a:rPr lang="es-ES" dirty="0" err="1" smtClean="0"/>
              <a:t>autocorrelated</a:t>
            </a:r>
            <a:r>
              <a:rPr lang="es-ES" dirty="0" smtClean="0"/>
              <a:t> and E(B) </a:t>
            </a:r>
            <a:r>
              <a:rPr lang="es-ES" dirty="0" err="1" smtClean="0"/>
              <a:t>will</a:t>
            </a:r>
            <a:r>
              <a:rPr lang="es-ES" dirty="0" smtClean="0"/>
              <a:t> be </a:t>
            </a:r>
            <a:r>
              <a:rPr lang="es-ES" dirty="0" err="1" smtClean="0"/>
              <a:t>larger</a:t>
            </a:r>
            <a:r>
              <a:rPr lang="es-ES" dirty="0" smtClean="0"/>
              <a:t> </a:t>
            </a:r>
            <a:r>
              <a:rPr lang="es-ES" dirty="0" err="1" smtClean="0"/>
              <a:t>than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posterior </a:t>
            </a:r>
            <a:r>
              <a:rPr lang="es-ES" dirty="0" err="1" smtClean="0"/>
              <a:t>variance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21582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Effective</a:t>
            </a:r>
            <a:r>
              <a:rPr lang="es-ES" dirty="0" smtClean="0"/>
              <a:t> </a:t>
            </a:r>
            <a:r>
              <a:rPr lang="es-ES" dirty="0" err="1" smtClean="0"/>
              <a:t>number</a:t>
            </a:r>
            <a:r>
              <a:rPr lang="es-ES" dirty="0" smtClean="0"/>
              <a:t> of </a:t>
            </a:r>
            <a:r>
              <a:rPr lang="es-ES" dirty="0" err="1" smtClean="0"/>
              <a:t>simulation</a:t>
            </a:r>
            <a:r>
              <a:rPr lang="es-ES" dirty="0" smtClean="0"/>
              <a:t> </a:t>
            </a:r>
            <a:r>
              <a:rPr lang="es-ES" dirty="0" err="1" smtClean="0"/>
              <a:t>draws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And define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effective</a:t>
            </a:r>
            <a:r>
              <a:rPr lang="es-ES" dirty="0" smtClean="0"/>
              <a:t> simple </a:t>
            </a:r>
            <a:r>
              <a:rPr lang="es-ES" dirty="0" err="1" smtClean="0"/>
              <a:t>size</a:t>
            </a:r>
            <a:r>
              <a:rPr lang="es-ES" dirty="0" smtClean="0"/>
              <a:t> as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estimate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through</a:t>
            </a:r>
            <a:r>
              <a:rPr lang="es-ES" dirty="0" smtClean="0"/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225" y="1357745"/>
            <a:ext cx="7305876" cy="112423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163" y="2481978"/>
            <a:ext cx="2383247" cy="12224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769" y="3474598"/>
            <a:ext cx="6219031" cy="288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166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 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e.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Problems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with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large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scale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models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 and SG-MCMC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intro</a:t>
            </a:r>
            <a:endParaRPr lang="es-ES" sz="4400" dirty="0">
              <a:solidFill>
                <a:srgbClr val="FF0000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DataLab. CSIC</a:t>
            </a:r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921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Auxiliary</a:t>
            </a:r>
            <a:r>
              <a:rPr lang="es-ES" dirty="0" smtClean="0"/>
              <a:t> </a:t>
            </a:r>
            <a:r>
              <a:rPr lang="es-ES" dirty="0" err="1" smtClean="0"/>
              <a:t>result</a:t>
            </a:r>
            <a:r>
              <a:rPr lang="es-ES" dirty="0" smtClean="0"/>
              <a:t> (</a:t>
            </a:r>
            <a:r>
              <a:rPr lang="es-ES" sz="2800" dirty="0" err="1" smtClean="0"/>
              <a:t>eg</a:t>
            </a:r>
            <a:r>
              <a:rPr lang="es-ES" sz="2800" dirty="0" smtClean="0"/>
              <a:t> </a:t>
            </a:r>
            <a:r>
              <a:rPr lang="es-ES" sz="2800" dirty="0" err="1" smtClean="0"/>
              <a:t>Handbook</a:t>
            </a:r>
            <a:r>
              <a:rPr lang="es-ES" sz="2800" dirty="0" smtClean="0"/>
              <a:t> of </a:t>
            </a:r>
            <a:r>
              <a:rPr lang="es-ES" sz="2800" dirty="0" err="1" smtClean="0"/>
              <a:t>the</a:t>
            </a:r>
            <a:r>
              <a:rPr lang="es-ES" sz="2800" dirty="0" smtClean="0"/>
              <a:t> Normal </a:t>
            </a:r>
            <a:r>
              <a:rPr lang="es-ES" sz="2800" dirty="0" err="1" smtClean="0"/>
              <a:t>Distribution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4" y="1668125"/>
            <a:ext cx="11936363" cy="436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36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err="1" smtClean="0"/>
              <a:t>Sources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s-ES" sz="2800" dirty="0" err="1" smtClean="0"/>
              <a:t>Blei</a:t>
            </a:r>
            <a:r>
              <a:rPr lang="es-ES" sz="2800" dirty="0" smtClean="0"/>
              <a:t>, </a:t>
            </a:r>
            <a:r>
              <a:rPr lang="es-ES" sz="2800" dirty="0" err="1" smtClean="0"/>
              <a:t>Kucukelbir</a:t>
            </a:r>
            <a:r>
              <a:rPr lang="es-ES" sz="2800" dirty="0" smtClean="0"/>
              <a:t>, </a:t>
            </a:r>
            <a:r>
              <a:rPr lang="es-ES" sz="2800" dirty="0" err="1" smtClean="0"/>
              <a:t>McAuliffe</a:t>
            </a:r>
            <a:r>
              <a:rPr lang="es-ES" sz="2800" dirty="0" smtClean="0"/>
              <a:t> (2017)</a:t>
            </a:r>
          </a:p>
          <a:p>
            <a:pPr marL="457200" lvl="1" indent="0">
              <a:buNone/>
            </a:pPr>
            <a:r>
              <a:rPr lang="es-ES" sz="2800" dirty="0" err="1" smtClean="0"/>
              <a:t>Ma</a:t>
            </a:r>
            <a:r>
              <a:rPr lang="es-ES" sz="2800" dirty="0" smtClean="0"/>
              <a:t>, </a:t>
            </a:r>
            <a:r>
              <a:rPr lang="es-ES" sz="2800" dirty="0" err="1" smtClean="0"/>
              <a:t>Chen</a:t>
            </a:r>
            <a:r>
              <a:rPr lang="es-ES" sz="2800" dirty="0" smtClean="0"/>
              <a:t>, Fox (2015)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  Gallego, DRI (2022)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95000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Computational</a:t>
            </a:r>
            <a:r>
              <a:rPr lang="es-ES" dirty="0" smtClean="0"/>
              <a:t> </a:t>
            </a:r>
            <a:r>
              <a:rPr lang="es-ES" dirty="0" err="1" smtClean="0"/>
              <a:t>problem</a:t>
            </a:r>
            <a:r>
              <a:rPr lang="es-ES" dirty="0" smtClean="0"/>
              <a:t> in </a:t>
            </a:r>
            <a:r>
              <a:rPr lang="es-ES" dirty="0" err="1" smtClean="0"/>
              <a:t>Bayesian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Computing </a:t>
            </a:r>
            <a:r>
              <a:rPr lang="es-ES" dirty="0" err="1" smtClean="0"/>
              <a:t>the</a:t>
            </a:r>
            <a:r>
              <a:rPr lang="es-ES" dirty="0" smtClean="0"/>
              <a:t> posterior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Large</a:t>
            </a:r>
            <a:r>
              <a:rPr lang="es-ES" dirty="0" smtClean="0"/>
              <a:t> </a:t>
            </a:r>
            <a:r>
              <a:rPr lang="es-ES" dirty="0" err="1" smtClean="0"/>
              <a:t>scale</a:t>
            </a:r>
            <a:r>
              <a:rPr lang="es-ES" dirty="0" smtClean="0"/>
              <a:t> </a:t>
            </a:r>
            <a:r>
              <a:rPr lang="es-ES" dirty="0" err="1" smtClean="0"/>
              <a:t>problems</a:t>
            </a:r>
            <a:r>
              <a:rPr lang="es-ES" dirty="0" smtClean="0"/>
              <a:t>.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modern</a:t>
            </a:r>
            <a:r>
              <a:rPr lang="es-ES" dirty="0" smtClean="0"/>
              <a:t> </a:t>
            </a:r>
            <a:r>
              <a:rPr lang="es-ES" dirty="0" err="1" smtClean="0"/>
              <a:t>statistical</a:t>
            </a:r>
            <a:r>
              <a:rPr lang="es-ES" dirty="0" smtClean="0"/>
              <a:t> </a:t>
            </a:r>
            <a:r>
              <a:rPr lang="es-ES" dirty="0" err="1" smtClean="0"/>
              <a:t>paradigm</a:t>
            </a:r>
            <a:r>
              <a:rPr lang="es-ES" dirty="0" smtClean="0"/>
              <a:t> (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always</a:t>
            </a:r>
            <a:r>
              <a:rPr lang="es-ES" dirty="0" smtClean="0"/>
              <a:t> and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whole</a:t>
            </a:r>
            <a:r>
              <a:rPr lang="es-ES" dirty="0" smtClean="0"/>
              <a:t> </a:t>
            </a:r>
            <a:r>
              <a:rPr lang="es-ES" dirty="0" err="1" smtClean="0"/>
              <a:t>problem</a:t>
            </a:r>
            <a:r>
              <a:rPr lang="es-ES" dirty="0" smtClean="0"/>
              <a:t>) </a:t>
            </a:r>
          </a:p>
          <a:p>
            <a:pPr marL="0" indent="0">
              <a:buNone/>
            </a:pPr>
            <a:endParaRPr lang="es-ES" dirty="0" smtClean="0"/>
          </a:p>
          <a:p>
            <a:pPr marL="457200" lvl="1" indent="0">
              <a:buNone/>
            </a:pPr>
            <a:r>
              <a:rPr lang="es-ES" dirty="0" smtClean="0"/>
              <a:t> </a:t>
            </a:r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amount</a:t>
            </a:r>
            <a:r>
              <a:rPr lang="es-ES" dirty="0" smtClean="0"/>
              <a:t> of data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large</a:t>
            </a:r>
            <a:r>
              <a:rPr lang="es-ES" dirty="0" smtClean="0"/>
              <a:t>? (Big data </a:t>
            </a:r>
            <a:r>
              <a:rPr lang="es-ES" dirty="0" err="1" smtClean="0"/>
              <a:t>problems</a:t>
            </a:r>
            <a:r>
              <a:rPr lang="es-ES" dirty="0" smtClean="0"/>
              <a:t>)</a:t>
            </a:r>
          </a:p>
          <a:p>
            <a:pPr marL="457200" lvl="1" indent="0">
              <a:buNone/>
            </a:pPr>
            <a:r>
              <a:rPr lang="es-ES" dirty="0" smtClean="0"/>
              <a:t> </a:t>
            </a:r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amount</a:t>
            </a:r>
            <a:r>
              <a:rPr lang="es-ES" dirty="0" smtClean="0"/>
              <a:t> of </a:t>
            </a:r>
            <a:r>
              <a:rPr lang="es-ES" dirty="0" err="1" smtClean="0"/>
              <a:t>parameters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large</a:t>
            </a:r>
            <a:r>
              <a:rPr lang="es-ES" dirty="0" smtClean="0"/>
              <a:t>? (</a:t>
            </a:r>
            <a:r>
              <a:rPr lang="es-ES" dirty="0" err="1" smtClean="0"/>
              <a:t>e.g</a:t>
            </a:r>
            <a:r>
              <a:rPr lang="es-ES" dirty="0" smtClean="0"/>
              <a:t>. neural nets)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 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476" y="1790267"/>
            <a:ext cx="7223615" cy="163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653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 </a:t>
            </a:r>
            <a:r>
              <a:rPr lang="es-ES" dirty="0" smtClean="0"/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Motivation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. Mixtures </a:t>
            </a:r>
            <a:endParaRPr lang="es-ES" sz="4400" dirty="0">
              <a:solidFill>
                <a:srgbClr val="FF0000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292116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Mixture of </a:t>
            </a:r>
            <a:r>
              <a:rPr lang="es-ES" dirty="0" err="1" smtClean="0"/>
              <a:t>gaussians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Mixture of  K </a:t>
            </a:r>
            <a:r>
              <a:rPr lang="es-ES" dirty="0" err="1" smtClean="0"/>
              <a:t>unit-variance</a:t>
            </a:r>
            <a:r>
              <a:rPr lang="es-ES" dirty="0" smtClean="0"/>
              <a:t>   (1-d) </a:t>
            </a:r>
            <a:r>
              <a:rPr lang="es-ES" dirty="0" err="1" smtClean="0"/>
              <a:t>Gaussians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observation</a:t>
            </a:r>
            <a:r>
              <a:rPr lang="es-ES" dirty="0" smtClean="0"/>
              <a:t> x, a </a:t>
            </a:r>
            <a:r>
              <a:rPr lang="es-ES" dirty="0" err="1" smtClean="0"/>
              <a:t>cluster</a:t>
            </a:r>
            <a:r>
              <a:rPr lang="es-ES" dirty="0" smtClean="0"/>
              <a:t> </a:t>
            </a:r>
            <a:r>
              <a:rPr lang="es-ES" dirty="0" err="1" smtClean="0"/>
              <a:t>assignment</a:t>
            </a:r>
            <a:r>
              <a:rPr lang="es-ES" dirty="0" smtClean="0"/>
              <a:t> c </a:t>
            </a:r>
          </a:p>
          <a:p>
            <a:pPr marL="0" indent="0">
              <a:buNone/>
            </a:pPr>
            <a:r>
              <a:rPr lang="es-ES" dirty="0" smtClean="0"/>
              <a:t>Full </a:t>
            </a:r>
            <a:r>
              <a:rPr lang="es-ES" dirty="0" err="1" smtClean="0"/>
              <a:t>model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Joint</a:t>
            </a:r>
            <a:r>
              <a:rPr lang="es-ES" dirty="0" smtClean="0"/>
              <a:t> </a:t>
            </a:r>
            <a:r>
              <a:rPr lang="es-ES" dirty="0" err="1" smtClean="0"/>
              <a:t>density</a:t>
            </a:r>
            <a:r>
              <a:rPr lang="es-ES" dirty="0" smtClean="0"/>
              <a:t> of </a:t>
            </a:r>
            <a:r>
              <a:rPr lang="es-ES" dirty="0" err="1" smtClean="0"/>
              <a:t>parameters</a:t>
            </a:r>
            <a:r>
              <a:rPr lang="es-ES" dirty="0" smtClean="0"/>
              <a:t>, </a:t>
            </a:r>
            <a:r>
              <a:rPr lang="es-ES" dirty="0" err="1" smtClean="0"/>
              <a:t>latent</a:t>
            </a:r>
            <a:r>
              <a:rPr lang="es-ES" dirty="0" smtClean="0"/>
              <a:t> and </a:t>
            </a:r>
            <a:r>
              <a:rPr lang="es-ES" dirty="0" err="1" smtClean="0"/>
              <a:t>observed</a:t>
            </a:r>
            <a:r>
              <a:rPr lang="es-ES" dirty="0" smtClean="0"/>
              <a:t> variables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4" y="3228110"/>
            <a:ext cx="6088549" cy="13880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09" y="5579446"/>
            <a:ext cx="5699145" cy="112600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728" y="127502"/>
            <a:ext cx="2941629" cy="303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511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Mixture of </a:t>
            </a:r>
            <a:r>
              <a:rPr lang="es-ES" dirty="0" err="1" smtClean="0"/>
              <a:t>gaussians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Evidence</a:t>
            </a:r>
            <a:r>
              <a:rPr lang="es-ES" dirty="0" smtClean="0"/>
              <a:t> v1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Evidence</a:t>
            </a:r>
            <a:r>
              <a:rPr lang="es-ES" dirty="0" smtClean="0"/>
              <a:t> v2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237" y="2396838"/>
            <a:ext cx="5436664" cy="11296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237" y="4558253"/>
            <a:ext cx="5497948" cy="113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271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>
            <a:spLocks noGrp="1"/>
          </p:cNvSpPr>
          <p:nvPr>
            <p:ph type="title"/>
          </p:nvPr>
        </p:nvSpPr>
        <p:spPr>
          <a:xfrm>
            <a:off x="609601" y="274838"/>
            <a:ext cx="10972800" cy="11429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9680" tIns="49826" rIns="99680" bIns="49826" rtlCol="0" anchor="ctr" anchorCtr="0">
            <a:noAutofit/>
          </a:bodyPr>
          <a:lstStyle/>
          <a:p>
            <a:r>
              <a:rPr lang="es-ES" dirty="0" err="1" smtClean="0">
                <a:sym typeface="Arial"/>
              </a:rPr>
              <a:t>Problems</a:t>
            </a:r>
            <a:r>
              <a:rPr lang="es-ES" dirty="0" smtClean="0">
                <a:sym typeface="Arial"/>
              </a:rPr>
              <a:t> with </a:t>
            </a:r>
            <a:r>
              <a:rPr lang="es-ES" dirty="0" err="1" smtClean="0">
                <a:sym typeface="Arial"/>
              </a:rPr>
              <a:t>Gibbs</a:t>
            </a:r>
            <a:r>
              <a:rPr lang="es-ES" dirty="0" smtClean="0">
                <a:sym typeface="Arial"/>
              </a:rPr>
              <a:t> </a:t>
            </a:r>
            <a:r>
              <a:rPr lang="es-ES" dirty="0" err="1" smtClean="0">
                <a:sym typeface="Arial"/>
              </a:rPr>
              <a:t>sampler</a:t>
            </a:r>
            <a:r>
              <a:rPr lang="es-ES" dirty="0" smtClean="0">
                <a:sym typeface="Arial"/>
              </a:rPr>
              <a:t> </a:t>
            </a:r>
            <a:r>
              <a:rPr lang="es-ES" dirty="0" err="1" smtClean="0">
                <a:sym typeface="Arial"/>
              </a:rPr>
              <a:t>for</a:t>
            </a:r>
            <a:r>
              <a:rPr lang="es-ES" dirty="0" smtClean="0">
                <a:sym typeface="Arial"/>
              </a:rPr>
              <a:t> mixtures </a:t>
            </a:r>
            <a:endParaRPr dirty="0">
              <a:sym typeface="Arial"/>
            </a:endParaRPr>
          </a:p>
        </p:txBody>
      </p:sp>
      <p:pic>
        <p:nvPicPr>
          <p:cNvPr id="274" name="Google Shape;274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67268" y="2231137"/>
            <a:ext cx="11057466" cy="289224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/>
          <p:nvPr/>
        </p:nvSpPr>
        <p:spPr>
          <a:xfrm>
            <a:off x="719667" y="5244024"/>
            <a:ext cx="10945200" cy="366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680" tIns="49826" rIns="99680" bIns="49826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s-ES" sz="1963" dirty="0" smtClean="0">
                <a:solidFill>
                  <a:schemeClr val="dk1"/>
                </a:solidFill>
              </a:rPr>
              <a:t>And </a:t>
            </a:r>
            <a:r>
              <a:rPr lang="es-ES" sz="1963" dirty="0" err="1" smtClean="0">
                <a:solidFill>
                  <a:schemeClr val="dk1"/>
                </a:solidFill>
              </a:rPr>
              <a:t>similarly</a:t>
            </a:r>
            <a:r>
              <a:rPr lang="es-ES" sz="1963" dirty="0" smtClean="0">
                <a:solidFill>
                  <a:schemeClr val="dk1"/>
                </a:solidFill>
              </a:rPr>
              <a:t> </a:t>
            </a:r>
            <a:r>
              <a:rPr lang="es-ES" sz="1963" dirty="0" err="1" smtClean="0">
                <a:solidFill>
                  <a:schemeClr val="dk1"/>
                </a:solidFill>
              </a:rPr>
              <a:t>for</a:t>
            </a:r>
            <a:r>
              <a:rPr lang="es-ES" sz="1963" dirty="0" smtClean="0">
                <a:solidFill>
                  <a:schemeClr val="dk1"/>
                </a:solidFill>
              </a:rPr>
              <a:t> MH and HMC, </a:t>
            </a:r>
            <a:r>
              <a:rPr lang="es-ES" sz="1963" dirty="0" err="1" smtClean="0">
                <a:solidFill>
                  <a:schemeClr val="dk1"/>
                </a:solidFill>
              </a:rPr>
              <a:t>does</a:t>
            </a:r>
            <a:r>
              <a:rPr lang="es-ES" sz="1963" dirty="0" smtClean="0">
                <a:solidFill>
                  <a:schemeClr val="dk1"/>
                </a:solidFill>
              </a:rPr>
              <a:t> </a:t>
            </a:r>
            <a:r>
              <a:rPr lang="es-ES" sz="1963" dirty="0" err="1" smtClean="0">
                <a:solidFill>
                  <a:schemeClr val="dk1"/>
                </a:solidFill>
              </a:rPr>
              <a:t>not</a:t>
            </a:r>
            <a:r>
              <a:rPr lang="es-ES" sz="1963" dirty="0" smtClean="0">
                <a:solidFill>
                  <a:schemeClr val="dk1"/>
                </a:solidFill>
              </a:rPr>
              <a:t> </a:t>
            </a:r>
            <a:r>
              <a:rPr lang="es-ES" sz="1963" dirty="0" err="1" smtClean="0">
                <a:solidFill>
                  <a:schemeClr val="dk1"/>
                </a:solidFill>
              </a:rPr>
              <a:t>scale</a:t>
            </a:r>
            <a:r>
              <a:rPr lang="es-ES" sz="1963" dirty="0" smtClean="0">
                <a:solidFill>
                  <a:schemeClr val="dk1"/>
                </a:solidFill>
              </a:rPr>
              <a:t>….</a:t>
            </a:r>
          </a:p>
          <a:p>
            <a:pPr>
              <a:buClr>
                <a:srgbClr val="000000"/>
              </a:buClr>
              <a:buSzPts val="1800"/>
            </a:pPr>
            <a:r>
              <a:rPr lang="es-ES" sz="1963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Think</a:t>
            </a:r>
            <a:r>
              <a:rPr lang="es-ES" sz="1963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963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also</a:t>
            </a:r>
            <a:r>
              <a:rPr lang="es-ES" sz="1963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es-ES" sz="1963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terms</a:t>
            </a:r>
            <a:r>
              <a:rPr lang="es-ES" sz="1963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s-ES" sz="1963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</a:t>
            </a:r>
            <a:r>
              <a:rPr lang="es-ES" sz="1963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963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es-ES" sz="1963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s-ES" sz="1963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parameters</a:t>
            </a:r>
            <a:r>
              <a:rPr lang="es-ES" sz="1963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….</a:t>
            </a:r>
            <a:endParaRPr sz="1963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719667" y="1417766"/>
            <a:ext cx="1086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Gibbs</a:t>
            </a:r>
            <a:r>
              <a:rPr lang="es-ES" dirty="0" smtClean="0"/>
              <a:t> </a:t>
            </a:r>
            <a:r>
              <a:rPr lang="es-ES" dirty="0" err="1" smtClean="0"/>
              <a:t>sampler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exponential</a:t>
            </a:r>
            <a:r>
              <a:rPr lang="es-ES" dirty="0" smtClean="0"/>
              <a:t> mixtures,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structure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general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17594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 </a:t>
            </a:r>
            <a:r>
              <a:rPr lang="es-ES" dirty="0" smtClean="0"/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Motivation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. Neural Nets </a:t>
            </a:r>
            <a:endParaRPr lang="es-ES" sz="4400" dirty="0">
              <a:solidFill>
                <a:srgbClr val="FF0000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2052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473" y="615203"/>
            <a:ext cx="2640959" cy="1258311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433" y="95321"/>
            <a:ext cx="2847110" cy="229807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432" y="2450197"/>
            <a:ext cx="8014081" cy="11098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6414" y="3616820"/>
            <a:ext cx="7405731" cy="310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5861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HMC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248" y="1365451"/>
            <a:ext cx="4751957" cy="912746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351" y="1365451"/>
            <a:ext cx="2059722" cy="7681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616" y="2499653"/>
            <a:ext cx="7521178" cy="349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185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 </a:t>
            </a:r>
            <a:r>
              <a:rPr lang="es-ES" dirty="0" smtClean="0"/>
              <a:t> 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SG-MCMC</a:t>
            </a:r>
            <a:endParaRPr lang="es-ES" sz="4400" dirty="0">
              <a:solidFill>
                <a:srgbClr val="FF0000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6235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Sampling</a:t>
            </a:r>
            <a:r>
              <a:rPr lang="es-ES" sz="3600" dirty="0" smtClean="0"/>
              <a:t> </a:t>
            </a:r>
            <a:r>
              <a:rPr lang="es-ES" sz="3600" dirty="0" err="1" smtClean="0"/>
              <a:t>the</a:t>
            </a:r>
            <a:r>
              <a:rPr lang="es-ES" sz="3600" dirty="0" smtClean="0"/>
              <a:t> </a:t>
            </a:r>
            <a:r>
              <a:rPr lang="es-ES" sz="3600" dirty="0" err="1" smtClean="0"/>
              <a:t>bi-variate</a:t>
            </a:r>
            <a:r>
              <a:rPr lang="es-ES" sz="3600" dirty="0" smtClean="0"/>
              <a:t> normal. </a:t>
            </a:r>
            <a:r>
              <a:rPr lang="es-ES" sz="3600" dirty="0" err="1" smtClean="0"/>
              <a:t>Model</a:t>
            </a:r>
            <a:r>
              <a:rPr lang="es-ES" sz="3600" dirty="0" smtClean="0"/>
              <a:t> and posterior</a:t>
            </a:r>
            <a:endParaRPr lang="es-ES" sz="36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1293" y="1464366"/>
            <a:ext cx="9222233" cy="5313348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27508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MCMC in </a:t>
            </a:r>
            <a:r>
              <a:rPr lang="es-ES" dirty="0" err="1" smtClean="0"/>
              <a:t>large</a:t>
            </a:r>
            <a:r>
              <a:rPr lang="es-ES" dirty="0" smtClean="0"/>
              <a:t> </a:t>
            </a:r>
            <a:r>
              <a:rPr lang="es-ES" dirty="0" err="1" smtClean="0"/>
              <a:t>scale</a:t>
            </a:r>
            <a:r>
              <a:rPr lang="es-ES" dirty="0" smtClean="0"/>
              <a:t> </a:t>
            </a:r>
            <a:r>
              <a:rPr lang="es-ES" dirty="0" err="1" smtClean="0"/>
              <a:t>problems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smtClean="0"/>
              <a:t>Big data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</a:t>
            </a:r>
            <a:r>
              <a:rPr lang="es-ES" dirty="0" err="1" smtClean="0"/>
              <a:t>Gibbs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latent</a:t>
            </a:r>
            <a:r>
              <a:rPr lang="es-ES" dirty="0" smtClean="0"/>
              <a:t> variables, </a:t>
            </a:r>
            <a:r>
              <a:rPr lang="es-ES" dirty="0" err="1" smtClean="0"/>
              <a:t>pass</a:t>
            </a:r>
            <a:r>
              <a:rPr lang="es-ES" dirty="0" smtClean="0"/>
              <a:t> </a:t>
            </a:r>
            <a:r>
              <a:rPr lang="es-ES" dirty="0" err="1" smtClean="0"/>
              <a:t>through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data (and </a:t>
            </a:r>
            <a:r>
              <a:rPr lang="es-ES" dirty="0" err="1" smtClean="0"/>
              <a:t>anyways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   </a:t>
            </a:r>
            <a:r>
              <a:rPr lang="es-ES" dirty="0" err="1" smtClean="0"/>
              <a:t>always</a:t>
            </a:r>
            <a:r>
              <a:rPr lang="es-ES" dirty="0" smtClean="0"/>
              <a:t> usable)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MH and HMC </a:t>
            </a:r>
            <a:r>
              <a:rPr lang="es-ES" dirty="0" err="1" smtClean="0"/>
              <a:t>both</a:t>
            </a:r>
            <a:r>
              <a:rPr lang="es-ES" dirty="0" smtClean="0"/>
              <a:t> </a:t>
            </a:r>
            <a:r>
              <a:rPr lang="es-ES" dirty="0" err="1" smtClean="0"/>
              <a:t>require</a:t>
            </a:r>
            <a:r>
              <a:rPr lang="es-ES" dirty="0" smtClean="0"/>
              <a:t> </a:t>
            </a:r>
            <a:r>
              <a:rPr lang="es-ES" dirty="0" err="1" smtClean="0"/>
              <a:t>likelihood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/>
              <a:t> </a:t>
            </a:r>
            <a:r>
              <a:rPr lang="es-ES" dirty="0" smtClean="0"/>
              <a:t>log-</a:t>
            </a:r>
            <a:r>
              <a:rPr lang="es-ES" dirty="0" err="1" smtClean="0"/>
              <a:t>likelihood</a:t>
            </a:r>
            <a:r>
              <a:rPr lang="es-ES" dirty="0" smtClean="0"/>
              <a:t>, </a:t>
            </a:r>
            <a:r>
              <a:rPr lang="es-ES" dirty="0" err="1" smtClean="0"/>
              <a:t>pass</a:t>
            </a:r>
            <a:r>
              <a:rPr lang="es-ES" dirty="0" smtClean="0"/>
              <a:t> </a:t>
            </a:r>
            <a:r>
              <a:rPr lang="es-ES" dirty="0" err="1" smtClean="0"/>
              <a:t>through</a:t>
            </a:r>
            <a:r>
              <a:rPr lang="es-ES" dirty="0" smtClean="0"/>
              <a:t> al data</a:t>
            </a:r>
          </a:p>
          <a:p>
            <a:r>
              <a:rPr lang="es-ES" dirty="0" smtClean="0"/>
              <a:t>Big </a:t>
            </a:r>
            <a:r>
              <a:rPr lang="es-ES" dirty="0" err="1" smtClean="0"/>
              <a:t>number</a:t>
            </a:r>
            <a:r>
              <a:rPr lang="es-ES" dirty="0" smtClean="0"/>
              <a:t> of </a:t>
            </a:r>
            <a:r>
              <a:rPr lang="es-ES" dirty="0" err="1" smtClean="0"/>
              <a:t>parameters</a:t>
            </a:r>
            <a:r>
              <a:rPr lang="es-ES" dirty="0" smtClean="0"/>
              <a:t> (</a:t>
            </a:r>
            <a:r>
              <a:rPr lang="es-ES" dirty="0" err="1" smtClean="0"/>
              <a:t>eg</a:t>
            </a:r>
            <a:r>
              <a:rPr lang="es-ES" dirty="0" smtClean="0"/>
              <a:t> </a:t>
            </a:r>
            <a:r>
              <a:rPr lang="es-ES" dirty="0" err="1" smtClean="0"/>
              <a:t>deep</a:t>
            </a:r>
            <a:r>
              <a:rPr lang="es-ES" dirty="0" smtClean="0"/>
              <a:t> </a:t>
            </a:r>
            <a:r>
              <a:rPr lang="es-ES" dirty="0" err="1" smtClean="0"/>
              <a:t>models</a:t>
            </a:r>
            <a:r>
              <a:rPr lang="es-ES" dirty="0" smtClean="0"/>
              <a:t>)</a:t>
            </a:r>
          </a:p>
          <a:p>
            <a:pPr marL="0" indent="0">
              <a:buNone/>
            </a:pP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implementable</a:t>
            </a:r>
            <a:r>
              <a:rPr lang="es-ES" dirty="0" smtClean="0"/>
              <a:t>, </a:t>
            </a:r>
            <a:r>
              <a:rPr lang="es-ES" dirty="0" err="1" smtClean="0"/>
              <a:t>many</a:t>
            </a:r>
            <a:r>
              <a:rPr lang="es-ES" dirty="0" smtClean="0"/>
              <a:t> </a:t>
            </a:r>
            <a:r>
              <a:rPr lang="es-ES" dirty="0" err="1" smtClean="0"/>
              <a:t>Gibbs</a:t>
            </a:r>
            <a:r>
              <a:rPr lang="es-ES" dirty="0" smtClean="0"/>
              <a:t> </a:t>
            </a:r>
            <a:r>
              <a:rPr lang="es-ES" dirty="0" err="1" smtClean="0"/>
              <a:t>steps</a:t>
            </a:r>
            <a:r>
              <a:rPr lang="es-ES" dirty="0" smtClean="0"/>
              <a:t> per </a:t>
            </a:r>
            <a:r>
              <a:rPr lang="es-ES" dirty="0" err="1" smtClean="0"/>
              <a:t>cycle</a:t>
            </a:r>
            <a:r>
              <a:rPr lang="es-ES" dirty="0" smtClean="0"/>
              <a:t> (</a:t>
            </a:r>
            <a:r>
              <a:rPr lang="es-ES" dirty="0" err="1" smtClean="0"/>
              <a:t>partly</a:t>
            </a:r>
            <a:r>
              <a:rPr lang="es-ES" dirty="0" smtClean="0"/>
              <a:t> </a:t>
            </a:r>
            <a:r>
              <a:rPr lang="es-ES" dirty="0" err="1" smtClean="0"/>
              <a:t>alleviated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joint</a:t>
            </a:r>
            <a:r>
              <a:rPr lang="es-ES" dirty="0" smtClean="0"/>
              <a:t> </a:t>
            </a:r>
            <a:r>
              <a:rPr lang="es-ES" dirty="0" err="1" smtClean="0"/>
              <a:t>samples</a:t>
            </a:r>
            <a:r>
              <a:rPr lang="es-ES" dirty="0" smtClean="0"/>
              <a:t>)</a:t>
            </a:r>
          </a:p>
          <a:p>
            <a:pPr marL="0" indent="0">
              <a:buNone/>
            </a:pPr>
            <a:r>
              <a:rPr lang="es-ES" dirty="0" smtClean="0"/>
              <a:t> MH and HMC a </a:t>
            </a:r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long</a:t>
            </a:r>
            <a:r>
              <a:rPr lang="es-ES" dirty="0" smtClean="0"/>
              <a:t> </a:t>
            </a:r>
            <a:r>
              <a:rPr lang="es-ES" dirty="0" err="1" smtClean="0"/>
              <a:t>chain</a:t>
            </a:r>
            <a:r>
              <a:rPr lang="es-ES" dirty="0" smtClean="0"/>
              <a:t> of </a:t>
            </a:r>
            <a:r>
              <a:rPr lang="es-ES" dirty="0" err="1" smtClean="0"/>
              <a:t>computations</a:t>
            </a:r>
            <a:r>
              <a:rPr lang="es-ES" dirty="0" smtClean="0"/>
              <a:t> to </a:t>
            </a:r>
            <a:r>
              <a:rPr lang="es-ES" dirty="0" err="1" smtClean="0"/>
              <a:t>evaluate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factor </a:t>
            </a:r>
            <a:r>
              <a:rPr lang="es-ES" dirty="0" err="1" smtClean="0"/>
              <a:t>related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posterior </a:t>
            </a:r>
            <a:r>
              <a:rPr lang="es-ES" dirty="0" err="1" smtClean="0"/>
              <a:t>or</a:t>
            </a:r>
            <a:r>
              <a:rPr lang="es-ES" dirty="0" smtClean="0"/>
              <a:t> log-posterior… and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gradient</a:t>
            </a:r>
            <a:endParaRPr lang="es-ES" dirty="0" smtClean="0"/>
          </a:p>
          <a:p>
            <a:r>
              <a:rPr lang="es-ES" dirty="0" smtClean="0"/>
              <a:t>Big data and </a:t>
            </a:r>
            <a:r>
              <a:rPr lang="es-ES" dirty="0" err="1" smtClean="0"/>
              <a:t>big</a:t>
            </a:r>
            <a:r>
              <a:rPr lang="es-ES" dirty="0" smtClean="0"/>
              <a:t> </a:t>
            </a:r>
            <a:r>
              <a:rPr lang="es-ES" dirty="0" err="1" smtClean="0"/>
              <a:t>number</a:t>
            </a:r>
            <a:r>
              <a:rPr lang="es-ES" dirty="0" smtClean="0"/>
              <a:t> of </a:t>
            </a:r>
            <a:r>
              <a:rPr lang="es-ES" dirty="0" err="1" smtClean="0"/>
              <a:t>parameters</a:t>
            </a:r>
            <a:r>
              <a:rPr lang="es-ES" dirty="0" smtClean="0"/>
              <a:t>…. </a:t>
            </a:r>
            <a:r>
              <a:rPr lang="es-ES" dirty="0" err="1" smtClean="0"/>
              <a:t>We</a:t>
            </a:r>
            <a:r>
              <a:rPr lang="es-ES" dirty="0" smtClean="0"/>
              <a:t> are in </a:t>
            </a:r>
            <a:r>
              <a:rPr lang="es-ES" dirty="0" err="1" smtClean="0"/>
              <a:t>deep</a:t>
            </a:r>
            <a:r>
              <a:rPr lang="es-ES" dirty="0" smtClean="0"/>
              <a:t> </a:t>
            </a:r>
            <a:r>
              <a:rPr lang="es-ES" dirty="0" err="1" smtClean="0"/>
              <a:t>sh</a:t>
            </a:r>
            <a:r>
              <a:rPr lang="es-ES" dirty="0" smtClean="0"/>
              <a:t>****t!!!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94433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MCMC.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aim</a:t>
            </a:r>
            <a:r>
              <a:rPr lang="es-ES" dirty="0" smtClean="0"/>
              <a:t> (</a:t>
            </a:r>
            <a:r>
              <a:rPr lang="es-ES" dirty="0" err="1" smtClean="0"/>
              <a:t>modern</a:t>
            </a:r>
            <a:r>
              <a:rPr lang="es-ES" dirty="0" smtClean="0"/>
              <a:t> </a:t>
            </a:r>
            <a:r>
              <a:rPr lang="es-ES" dirty="0" err="1" smtClean="0"/>
              <a:t>view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sampling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posterior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where</a:t>
            </a:r>
            <a:r>
              <a:rPr lang="es-ES" dirty="0" smtClean="0"/>
              <a:t>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to </a:t>
            </a:r>
            <a:r>
              <a:rPr lang="es-ES" dirty="0" err="1" smtClean="0"/>
              <a:t>sampling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with</a:t>
            </a:r>
            <a:r>
              <a:rPr lang="es-ES" dirty="0" smtClean="0"/>
              <a:t> 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714" y="2895600"/>
            <a:ext cx="3367009" cy="554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114" y="3896964"/>
            <a:ext cx="5635504" cy="47106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660" y="4814545"/>
            <a:ext cx="3371430" cy="45795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548" y="5521790"/>
            <a:ext cx="4808895" cy="5142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819" y="5360664"/>
            <a:ext cx="1292799" cy="38313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819" y="5882226"/>
            <a:ext cx="3162907" cy="38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785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From</a:t>
            </a:r>
            <a:r>
              <a:rPr lang="es-ES" dirty="0" smtClean="0"/>
              <a:t> MCMC to SG-MCMC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ES" dirty="0" smtClean="0"/>
                  <a:t>MCMC as </a:t>
                </a:r>
                <a:r>
                  <a:rPr lang="es-ES" dirty="0" err="1" smtClean="0"/>
                  <a:t>sampling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from</a:t>
                </a:r>
                <a:r>
                  <a:rPr lang="es-ES" dirty="0" smtClean="0"/>
                  <a:t>  a SDE (</a:t>
                </a:r>
                <a:r>
                  <a:rPr lang="es-ES" dirty="0" err="1" smtClean="0"/>
                  <a:t>Ma</a:t>
                </a:r>
                <a:r>
                  <a:rPr lang="es-ES" dirty="0" smtClean="0"/>
                  <a:t> et al, 2015) 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 smtClean="0"/>
              </a:p>
              <a:p>
                <a:pPr marL="0" indent="0">
                  <a:buNone/>
                </a:pPr>
                <a:r>
                  <a:rPr lang="es-ES" dirty="0" err="1" smtClean="0"/>
                  <a:t>for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appropriate</a:t>
                </a:r>
                <a:r>
                  <a:rPr lang="es-ES" dirty="0" smtClean="0"/>
                  <a:t> matrices D, Q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s-ES" dirty="0" smtClean="0"/>
              </a:p>
              <a:p>
                <a:pPr marL="0" indent="0">
                  <a:buNone/>
                </a:pPr>
                <a:r>
                  <a:rPr lang="es-ES" dirty="0" err="1" smtClean="0"/>
                  <a:t>Replace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gradient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by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stochastic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gradient</a:t>
                </a:r>
                <a:endParaRPr lang="es-ES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r>
                  <a:rPr lang="es-ES" dirty="0" err="1"/>
                  <a:t>l</a:t>
                </a:r>
                <a:r>
                  <a:rPr lang="es-ES" dirty="0" err="1" smtClean="0"/>
                  <a:t>eading</a:t>
                </a:r>
                <a:r>
                  <a:rPr lang="es-ES" dirty="0" smtClean="0"/>
                  <a:t> to SG-MCMC</a:t>
                </a:r>
              </a:p>
              <a:p>
                <a:pPr marL="0" indent="0">
                  <a:buNone/>
                </a:pPr>
                <a:r>
                  <a:rPr lang="es-ES" dirty="0" smtClean="0"/>
                  <a:t> </a:t>
                </a: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48" y="2312884"/>
            <a:ext cx="9215425" cy="9143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848" y="5466301"/>
            <a:ext cx="9633278" cy="88091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0442" y="4448713"/>
            <a:ext cx="6454385" cy="5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85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 </a:t>
            </a:r>
            <a:r>
              <a:rPr lang="es-ES" dirty="0" smtClean="0"/>
              <a:t> 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Final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comments</a:t>
            </a:r>
            <a:endParaRPr lang="es-ES" sz="4400" dirty="0">
              <a:solidFill>
                <a:srgbClr val="FF0000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22741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SG-MCMC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Still</a:t>
            </a:r>
            <a:r>
              <a:rPr lang="es-ES" dirty="0" smtClean="0"/>
              <a:t> a </a:t>
            </a:r>
            <a:r>
              <a:rPr lang="es-ES" dirty="0" err="1" smtClean="0"/>
              <a:t>very</a:t>
            </a:r>
            <a:r>
              <a:rPr lang="es-ES" dirty="0" smtClean="0"/>
              <a:t> open </a:t>
            </a:r>
            <a:r>
              <a:rPr lang="es-ES" dirty="0" err="1" smtClean="0"/>
              <a:t>area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Combinations</a:t>
            </a:r>
            <a:r>
              <a:rPr lang="es-ES" dirty="0" smtClean="0"/>
              <a:t> of VI and SG-MCMC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DRI. UCM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4239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err="1" smtClean="0"/>
              <a:t>Sampling</a:t>
            </a:r>
            <a:r>
              <a:rPr lang="es-ES" sz="4000" dirty="0" smtClean="0"/>
              <a:t> </a:t>
            </a:r>
            <a:r>
              <a:rPr lang="es-ES" sz="4000" dirty="0" err="1" smtClean="0"/>
              <a:t>the</a:t>
            </a:r>
            <a:r>
              <a:rPr lang="es-ES" sz="4000" dirty="0" smtClean="0"/>
              <a:t> </a:t>
            </a:r>
            <a:r>
              <a:rPr lang="es-ES" sz="4000" dirty="0" err="1" smtClean="0"/>
              <a:t>bi-variate</a:t>
            </a:r>
            <a:r>
              <a:rPr lang="es-ES" sz="4000" dirty="0" smtClean="0"/>
              <a:t> normal. </a:t>
            </a:r>
            <a:r>
              <a:rPr lang="es-ES" sz="4000" dirty="0" err="1" smtClean="0"/>
              <a:t>Gibbs</a:t>
            </a:r>
            <a:r>
              <a:rPr lang="es-ES" sz="4000" dirty="0" smtClean="0"/>
              <a:t> </a:t>
            </a:r>
            <a:r>
              <a:rPr lang="es-ES" sz="4000" dirty="0" err="1" smtClean="0"/>
              <a:t>sampler</a:t>
            </a:r>
            <a:endParaRPr lang="es-ES" sz="40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84" y="1330036"/>
            <a:ext cx="6609114" cy="534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78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Sampling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bi-variate</a:t>
            </a:r>
            <a:r>
              <a:rPr lang="es-ES" dirty="0" smtClean="0"/>
              <a:t> normal. </a:t>
            </a:r>
            <a:r>
              <a:rPr lang="es-ES" dirty="0" err="1" smtClean="0"/>
              <a:t>Answers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109" y="1690688"/>
            <a:ext cx="5798000" cy="48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97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Inference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normal-gamma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06971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dirty="0" smtClean="0"/>
              <a:t>A </a:t>
            </a:r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important</a:t>
            </a:r>
            <a:r>
              <a:rPr lang="es-ES" dirty="0" smtClean="0"/>
              <a:t> </a:t>
            </a:r>
            <a:r>
              <a:rPr lang="es-ES" dirty="0" err="1" smtClean="0"/>
              <a:t>example</a:t>
            </a:r>
            <a:r>
              <a:rPr lang="es-ES" dirty="0" smtClean="0"/>
              <a:t>. </a:t>
            </a:r>
            <a:r>
              <a:rPr lang="es-ES" dirty="0" err="1" smtClean="0"/>
              <a:t>Analytic</a:t>
            </a:r>
            <a:r>
              <a:rPr lang="es-ES" dirty="0" smtClean="0"/>
              <a:t> </a:t>
            </a:r>
            <a:r>
              <a:rPr lang="es-ES" dirty="0" err="1" smtClean="0"/>
              <a:t>solution</a:t>
            </a:r>
            <a:r>
              <a:rPr lang="es-ES" dirty="0" smtClean="0"/>
              <a:t> </a:t>
            </a:r>
            <a:r>
              <a:rPr lang="es-ES" dirty="0" err="1" smtClean="0"/>
              <a:t>available</a:t>
            </a:r>
            <a:r>
              <a:rPr lang="es-ES" dirty="0" smtClean="0"/>
              <a:t>. </a:t>
            </a:r>
            <a:r>
              <a:rPr lang="es-ES" dirty="0" err="1" smtClean="0"/>
              <a:t>Serves</a:t>
            </a:r>
            <a:r>
              <a:rPr lang="es-ES" dirty="0" smtClean="0"/>
              <a:t> as </a:t>
            </a:r>
            <a:r>
              <a:rPr lang="es-ES" dirty="0" err="1" smtClean="0"/>
              <a:t>benchmark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 err="1" smtClean="0"/>
              <a:t>Model</a:t>
            </a:r>
            <a:r>
              <a:rPr lang="es-ES" dirty="0" smtClean="0"/>
              <a:t>. Normal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unknown</a:t>
            </a:r>
            <a:r>
              <a:rPr lang="es-ES" dirty="0" smtClean="0"/>
              <a:t> mean and </a:t>
            </a:r>
            <a:r>
              <a:rPr lang="es-ES" dirty="0" err="1" smtClean="0"/>
              <a:t>variance</a:t>
            </a:r>
            <a:r>
              <a:rPr lang="es-ES" dirty="0" smtClean="0"/>
              <a:t>.  Prior normal-gamma.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 smtClean="0"/>
              <a:t>Use. </a:t>
            </a:r>
            <a:r>
              <a:rPr lang="es-ES" dirty="0" err="1" smtClean="0"/>
              <a:t>Quartiles</a:t>
            </a:r>
            <a:r>
              <a:rPr lang="es-ES" dirty="0" smtClean="0"/>
              <a:t> of mean, </a:t>
            </a:r>
            <a:r>
              <a:rPr lang="es-ES" dirty="0" err="1" smtClean="0"/>
              <a:t>Interval</a:t>
            </a:r>
            <a:r>
              <a:rPr lang="es-ES" dirty="0" smtClean="0"/>
              <a:t> of </a:t>
            </a:r>
            <a:r>
              <a:rPr lang="es-ES" dirty="0" err="1" smtClean="0"/>
              <a:t>probability</a:t>
            </a:r>
            <a:r>
              <a:rPr lang="es-ES" dirty="0" smtClean="0"/>
              <a:t> 0.7, Test </a:t>
            </a:r>
            <a:r>
              <a:rPr lang="es-ES" dirty="0" err="1" smtClean="0"/>
              <a:t>null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mean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bigger</a:t>
            </a:r>
            <a:r>
              <a:rPr lang="es-ES" dirty="0" smtClean="0"/>
              <a:t> </a:t>
            </a:r>
            <a:r>
              <a:rPr lang="es-ES" dirty="0" err="1" smtClean="0"/>
              <a:t>than</a:t>
            </a:r>
            <a:r>
              <a:rPr lang="es-ES" dirty="0" smtClean="0"/>
              <a:t> 0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sz="1600" dirty="0">
                <a:hlinkClick r:id="rId2"/>
              </a:rPr>
              <a:t>https://</a:t>
            </a:r>
            <a:r>
              <a:rPr lang="es-ES" sz="1600" dirty="0" smtClean="0">
                <a:hlinkClick r:id="rId2"/>
              </a:rPr>
              <a:t>en.wikipedia.org/wiki/Inverse-gamma_distribution</a:t>
            </a:r>
            <a:endParaRPr lang="es-ES" sz="1600" dirty="0" smtClean="0"/>
          </a:p>
          <a:p>
            <a:pPr marL="0" indent="0">
              <a:buNone/>
            </a:pPr>
            <a:r>
              <a:rPr lang="es-ES" sz="1600" dirty="0">
                <a:hlinkClick r:id="rId3"/>
              </a:rPr>
              <a:t>https://</a:t>
            </a:r>
            <a:r>
              <a:rPr lang="es-ES" sz="1600" dirty="0" smtClean="0">
                <a:hlinkClick r:id="rId3"/>
              </a:rPr>
              <a:t>en.wikipedia.org/wiki/Normal-inverse-gamma_distribution</a:t>
            </a:r>
            <a:endParaRPr lang="es-ES" sz="1600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46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Inference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normal-gamma. </a:t>
            </a:r>
            <a:r>
              <a:rPr lang="es-ES" dirty="0" err="1" smtClean="0"/>
              <a:t>Model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366" y="1309813"/>
            <a:ext cx="8581718" cy="554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63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Inference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normal-gamma. </a:t>
            </a:r>
            <a:r>
              <a:rPr lang="es-ES" dirty="0" err="1" smtClean="0"/>
              <a:t>Conditional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76" y="1369797"/>
            <a:ext cx="10866249" cy="548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20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Inference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normal-gamma. </a:t>
            </a:r>
            <a:r>
              <a:rPr lang="es-ES" dirty="0" err="1" smtClean="0"/>
              <a:t>Sampler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59" y="1449210"/>
            <a:ext cx="6969850" cy="540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5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err="1" smtClean="0"/>
              <a:t>Brief</a:t>
            </a:r>
            <a:r>
              <a:rPr lang="es-ES" b="1" dirty="0" smtClean="0"/>
              <a:t> </a:t>
            </a:r>
            <a:r>
              <a:rPr lang="es-ES" b="1" dirty="0" err="1" smtClean="0"/>
              <a:t>description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dirty="0" smtClean="0"/>
              <a:t> 1.  </a:t>
            </a:r>
            <a:r>
              <a:rPr lang="es-ES" dirty="0" err="1" smtClean="0"/>
              <a:t>presented</a:t>
            </a:r>
            <a:r>
              <a:rPr lang="es-ES" dirty="0" smtClean="0"/>
              <a:t> </a:t>
            </a:r>
            <a:r>
              <a:rPr lang="es-ES" dirty="0" err="1" smtClean="0"/>
              <a:t>key</a:t>
            </a:r>
            <a:r>
              <a:rPr lang="es-ES" dirty="0" smtClean="0"/>
              <a:t> </a:t>
            </a:r>
            <a:r>
              <a:rPr lang="es-ES" dirty="0" err="1" smtClean="0"/>
              <a:t>methods</a:t>
            </a:r>
            <a:r>
              <a:rPr lang="es-ES" dirty="0" smtClean="0"/>
              <a:t> in </a:t>
            </a:r>
            <a:r>
              <a:rPr lang="es-ES" dirty="0" err="1" smtClean="0"/>
              <a:t>Bayesian</a:t>
            </a:r>
            <a:r>
              <a:rPr lang="es-ES" dirty="0" smtClean="0"/>
              <a:t> </a:t>
            </a:r>
            <a:r>
              <a:rPr lang="es-ES" dirty="0" err="1" smtClean="0"/>
              <a:t>inference</a:t>
            </a:r>
            <a:r>
              <a:rPr lang="es-ES" dirty="0" smtClean="0"/>
              <a:t> and </a:t>
            </a:r>
            <a:r>
              <a:rPr lang="es-ES" dirty="0" err="1" smtClean="0"/>
              <a:t>basic</a:t>
            </a:r>
            <a:r>
              <a:rPr lang="es-ES" dirty="0" smtClean="0"/>
              <a:t> </a:t>
            </a:r>
            <a:r>
              <a:rPr lang="es-ES" dirty="0" err="1" smtClean="0"/>
              <a:t>models</a:t>
            </a:r>
            <a:r>
              <a:rPr lang="es-ES" dirty="0" smtClean="0"/>
              <a:t> and </a:t>
            </a:r>
            <a:r>
              <a:rPr lang="es-ES" dirty="0" err="1" smtClean="0"/>
              <a:t>faced</a:t>
            </a:r>
            <a:r>
              <a:rPr lang="es-ES" dirty="0" smtClean="0"/>
              <a:t> ‘</a:t>
            </a:r>
            <a:r>
              <a:rPr lang="es-ES" dirty="0" err="1" smtClean="0"/>
              <a:t>severe</a:t>
            </a:r>
            <a:r>
              <a:rPr lang="es-ES" dirty="0" smtClean="0"/>
              <a:t>’ </a:t>
            </a:r>
            <a:r>
              <a:rPr lang="es-ES" dirty="0" err="1" smtClean="0"/>
              <a:t>computational</a:t>
            </a:r>
            <a:r>
              <a:rPr lang="es-ES" dirty="0" smtClean="0"/>
              <a:t> </a:t>
            </a:r>
            <a:r>
              <a:rPr lang="es-ES" dirty="0" err="1" smtClean="0"/>
              <a:t>problems</a:t>
            </a:r>
            <a:r>
              <a:rPr lang="es-ES" dirty="0"/>
              <a:t> </a:t>
            </a:r>
            <a:r>
              <a:rPr lang="es-ES" dirty="0" smtClean="0"/>
              <a:t>quite </a:t>
            </a:r>
            <a:r>
              <a:rPr lang="es-ES" dirty="0" err="1" smtClean="0"/>
              <a:t>rapidly</a:t>
            </a:r>
            <a:r>
              <a:rPr lang="es-ES" dirty="0" smtClean="0"/>
              <a:t> (beta-binomial, </a:t>
            </a:r>
            <a:r>
              <a:rPr lang="es-ES" dirty="0" err="1" smtClean="0"/>
              <a:t>logistic</a:t>
            </a:r>
            <a:r>
              <a:rPr lang="es-ES" dirty="0" smtClean="0"/>
              <a:t> </a:t>
            </a:r>
            <a:r>
              <a:rPr lang="es-ES" dirty="0" err="1" smtClean="0"/>
              <a:t>regression</a:t>
            </a:r>
            <a:r>
              <a:rPr lang="es-ES" dirty="0" smtClean="0"/>
              <a:t>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2.  </a:t>
            </a:r>
            <a:r>
              <a:rPr lang="es-ES" dirty="0" err="1" smtClean="0"/>
              <a:t>overviewed</a:t>
            </a:r>
            <a:r>
              <a:rPr lang="es-ES" dirty="0" smtClean="0"/>
              <a:t> </a:t>
            </a:r>
            <a:r>
              <a:rPr lang="es-ES" dirty="0" err="1" smtClean="0"/>
              <a:t>Bayesian</a:t>
            </a:r>
            <a:r>
              <a:rPr lang="es-ES" dirty="0" smtClean="0"/>
              <a:t> </a:t>
            </a:r>
            <a:r>
              <a:rPr lang="es-ES" dirty="0" err="1" smtClean="0"/>
              <a:t>computational</a:t>
            </a:r>
            <a:r>
              <a:rPr lang="es-ES" dirty="0" smtClean="0"/>
              <a:t> </a:t>
            </a:r>
            <a:r>
              <a:rPr lang="es-ES" dirty="0" err="1" smtClean="0"/>
              <a:t>strategies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3.  </a:t>
            </a:r>
            <a:r>
              <a:rPr lang="es-ES" dirty="0" err="1" smtClean="0"/>
              <a:t>Will</a:t>
            </a:r>
            <a:r>
              <a:rPr lang="es-ES" dirty="0" smtClean="0"/>
              <a:t> </a:t>
            </a:r>
            <a:r>
              <a:rPr lang="es-ES" dirty="0" err="1" smtClean="0"/>
              <a:t>focus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MCMC (</a:t>
            </a:r>
            <a:r>
              <a:rPr lang="es-ES" dirty="0" err="1" smtClean="0"/>
              <a:t>Markov</a:t>
            </a:r>
            <a:r>
              <a:rPr lang="es-ES" dirty="0" smtClean="0"/>
              <a:t> </a:t>
            </a:r>
            <a:r>
              <a:rPr lang="es-ES" dirty="0" err="1" smtClean="0"/>
              <a:t>chain</a:t>
            </a:r>
            <a:r>
              <a:rPr lang="es-ES" dirty="0" smtClean="0"/>
              <a:t> Monte Carlo): </a:t>
            </a:r>
            <a:r>
              <a:rPr lang="es-ES" dirty="0" err="1" smtClean="0"/>
              <a:t>Gibbs</a:t>
            </a:r>
            <a:r>
              <a:rPr lang="es-ES" dirty="0" smtClean="0"/>
              <a:t>, </a:t>
            </a:r>
            <a:r>
              <a:rPr lang="es-ES" dirty="0" err="1" smtClean="0"/>
              <a:t>Metropolis</a:t>
            </a:r>
            <a:r>
              <a:rPr lang="es-ES" dirty="0" smtClean="0"/>
              <a:t>, </a:t>
            </a:r>
            <a:r>
              <a:rPr lang="es-ES" dirty="0" err="1" smtClean="0"/>
              <a:t>Hybrid</a:t>
            </a:r>
            <a:r>
              <a:rPr lang="es-ES" dirty="0" smtClean="0"/>
              <a:t>, </a:t>
            </a:r>
            <a:r>
              <a:rPr lang="es-ES" dirty="0" err="1" smtClean="0"/>
              <a:t>Hamiltonian</a:t>
            </a:r>
            <a:r>
              <a:rPr lang="es-ES" dirty="0"/>
              <a:t>.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stuff</a:t>
            </a:r>
            <a:r>
              <a:rPr lang="es-ES" dirty="0" smtClean="0"/>
              <a:t>, </a:t>
            </a:r>
            <a:r>
              <a:rPr lang="es-ES" dirty="0" err="1" smtClean="0"/>
              <a:t>including</a:t>
            </a:r>
            <a:r>
              <a:rPr lang="es-ES" dirty="0" smtClean="0"/>
              <a:t> SG-MCMC </a:t>
            </a:r>
            <a:r>
              <a:rPr lang="es-ES" dirty="0" err="1" smtClean="0"/>
              <a:t>later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3167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Inference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normal-gamma. </a:t>
            </a:r>
            <a:r>
              <a:rPr lang="es-ES" dirty="0" err="1" smtClean="0"/>
              <a:t>Answers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055" y="1306854"/>
            <a:ext cx="4197928" cy="543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08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Inference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a mixture of </a:t>
            </a:r>
            <a:r>
              <a:rPr lang="es-ES" dirty="0" err="1" smtClean="0"/>
              <a:t>exponentials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example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mixtures. </a:t>
            </a:r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important</a:t>
            </a:r>
            <a:r>
              <a:rPr lang="es-ES" dirty="0" smtClean="0"/>
              <a:t> in </a:t>
            </a:r>
            <a:r>
              <a:rPr lang="es-ES" dirty="0" err="1" smtClean="0"/>
              <a:t>modern</a:t>
            </a:r>
            <a:r>
              <a:rPr lang="es-ES" dirty="0" smtClean="0"/>
              <a:t> </a:t>
            </a:r>
            <a:r>
              <a:rPr lang="es-ES" dirty="0" err="1" smtClean="0"/>
              <a:t>statistics</a:t>
            </a:r>
            <a:r>
              <a:rPr lang="es-ES" dirty="0" smtClean="0"/>
              <a:t> and machine </a:t>
            </a:r>
            <a:r>
              <a:rPr lang="es-ES" dirty="0" err="1" smtClean="0"/>
              <a:t>learning</a:t>
            </a:r>
            <a:r>
              <a:rPr lang="es-ES" dirty="0" smtClean="0"/>
              <a:t>, </a:t>
            </a:r>
            <a:r>
              <a:rPr lang="es-ES" dirty="0" err="1" smtClean="0"/>
              <a:t>e.g</a:t>
            </a:r>
            <a:r>
              <a:rPr lang="es-ES" dirty="0" smtClean="0"/>
              <a:t>. </a:t>
            </a:r>
            <a:r>
              <a:rPr lang="es-ES" dirty="0" err="1" smtClean="0"/>
              <a:t>Latent</a:t>
            </a:r>
            <a:r>
              <a:rPr lang="es-ES" dirty="0" smtClean="0"/>
              <a:t> </a:t>
            </a:r>
            <a:r>
              <a:rPr lang="es-ES" dirty="0" err="1" smtClean="0"/>
              <a:t>Dirichlet</a:t>
            </a:r>
            <a:r>
              <a:rPr lang="es-ES" dirty="0" smtClean="0"/>
              <a:t> </a:t>
            </a:r>
            <a:r>
              <a:rPr lang="es-ES" dirty="0" err="1" smtClean="0"/>
              <a:t>allocation</a:t>
            </a:r>
            <a:r>
              <a:rPr lang="es-ES" dirty="0" smtClean="0"/>
              <a:t>. </a:t>
            </a:r>
            <a:r>
              <a:rPr lang="es-ES" dirty="0" err="1" smtClean="0"/>
              <a:t>Used</a:t>
            </a:r>
            <a:r>
              <a:rPr lang="es-ES" dirty="0" smtClean="0"/>
              <a:t> in </a:t>
            </a:r>
            <a:r>
              <a:rPr lang="es-ES" dirty="0" err="1" smtClean="0"/>
              <a:t>clustering</a:t>
            </a:r>
            <a:r>
              <a:rPr lang="es-ES" dirty="0" smtClean="0"/>
              <a:t>, </a:t>
            </a:r>
            <a:r>
              <a:rPr lang="es-ES" dirty="0" err="1" smtClean="0"/>
              <a:t>density</a:t>
            </a:r>
            <a:r>
              <a:rPr lang="es-ES" dirty="0" smtClean="0"/>
              <a:t> </a:t>
            </a:r>
            <a:r>
              <a:rPr lang="es-ES" dirty="0" err="1" smtClean="0"/>
              <a:t>estimation</a:t>
            </a:r>
            <a:r>
              <a:rPr lang="es-ES" dirty="0" smtClean="0"/>
              <a:t>,… </a:t>
            </a:r>
            <a:r>
              <a:rPr lang="es-ES" dirty="0" err="1" smtClean="0"/>
              <a:t>Also</a:t>
            </a:r>
            <a:r>
              <a:rPr lang="es-ES" dirty="0" smtClean="0"/>
              <a:t> introduces </a:t>
            </a:r>
            <a:r>
              <a:rPr lang="es-ES" dirty="0" err="1" smtClean="0"/>
              <a:t>latent</a:t>
            </a:r>
            <a:r>
              <a:rPr lang="es-ES" dirty="0" smtClean="0"/>
              <a:t> variables.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 err="1" smtClean="0"/>
              <a:t>Model</a:t>
            </a:r>
            <a:r>
              <a:rPr lang="es-ES" dirty="0" smtClean="0"/>
              <a:t>. Mixture of k </a:t>
            </a:r>
            <a:r>
              <a:rPr lang="es-ES" dirty="0" err="1" smtClean="0"/>
              <a:t>exponentials</a:t>
            </a:r>
            <a:r>
              <a:rPr lang="es-ES" dirty="0" smtClean="0"/>
              <a:t>, gamma </a:t>
            </a:r>
            <a:r>
              <a:rPr lang="es-ES" dirty="0" err="1" smtClean="0"/>
              <a:t>priors</a:t>
            </a:r>
            <a:r>
              <a:rPr lang="es-ES" dirty="0" smtClean="0"/>
              <a:t>. </a:t>
            </a:r>
            <a:r>
              <a:rPr lang="es-ES" dirty="0" err="1" smtClean="0"/>
              <a:t>Dirichlet-multinomial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labels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 smtClean="0"/>
              <a:t>Use</a:t>
            </a:r>
            <a:r>
              <a:rPr lang="es-ES" dirty="0" smtClean="0"/>
              <a:t>. </a:t>
            </a:r>
            <a:r>
              <a:rPr lang="es-ES" dirty="0" err="1" smtClean="0"/>
              <a:t>Predictive</a:t>
            </a:r>
            <a:r>
              <a:rPr lang="es-ES" dirty="0" smtClean="0"/>
              <a:t> </a:t>
            </a:r>
            <a:r>
              <a:rPr lang="es-ES" dirty="0" err="1" smtClean="0"/>
              <a:t>distribution</a:t>
            </a:r>
            <a:r>
              <a:rPr lang="es-ES" dirty="0" smtClean="0"/>
              <a:t>, </a:t>
            </a:r>
            <a:r>
              <a:rPr lang="es-ES" dirty="0" err="1" smtClean="0"/>
              <a:t>group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dirty="0" err="1" smtClean="0"/>
              <a:t>observation</a:t>
            </a:r>
            <a:endParaRPr lang="es-ES" dirty="0" smtClean="0"/>
          </a:p>
          <a:p>
            <a:pPr marL="0" indent="0">
              <a:buNone/>
            </a:pPr>
            <a:r>
              <a:rPr lang="es-ES" sz="2200" dirty="0">
                <a:hlinkClick r:id="rId2"/>
              </a:rPr>
              <a:t>https://</a:t>
            </a:r>
            <a:r>
              <a:rPr lang="es-ES" sz="2200" dirty="0" smtClean="0">
                <a:hlinkClick r:id="rId2"/>
              </a:rPr>
              <a:t>en.wikipedia.org/wiki/Multinomial_distribution</a:t>
            </a:r>
            <a:endParaRPr lang="es-ES" sz="2200" dirty="0" smtClean="0"/>
          </a:p>
          <a:p>
            <a:pPr marL="0" indent="0">
              <a:buNone/>
            </a:pPr>
            <a:r>
              <a:rPr lang="es-ES" sz="2200" dirty="0">
                <a:hlinkClick r:id="rId3"/>
              </a:rPr>
              <a:t>https://</a:t>
            </a:r>
            <a:r>
              <a:rPr lang="es-ES" sz="2200" dirty="0" smtClean="0">
                <a:hlinkClick r:id="rId3"/>
              </a:rPr>
              <a:t>en.wikipedia.org/wiki/Dirichlet_distribution</a:t>
            </a:r>
            <a:endParaRPr lang="es-ES" sz="2200" dirty="0" smtClean="0"/>
          </a:p>
          <a:p>
            <a:pPr marL="0" indent="0">
              <a:buNone/>
            </a:pPr>
            <a:r>
              <a:rPr lang="es-ES" sz="2200" dirty="0">
                <a:hlinkClick r:id="rId4"/>
              </a:rPr>
              <a:t>https://</a:t>
            </a:r>
            <a:r>
              <a:rPr lang="es-ES" sz="2200" dirty="0" smtClean="0">
                <a:hlinkClick r:id="rId4"/>
              </a:rPr>
              <a:t>en.wikipedia.org/wiki/Latent_Dirichlet_allocation</a:t>
            </a:r>
            <a:endParaRPr lang="es-ES" sz="2200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0030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Inference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a mixture of </a:t>
            </a:r>
            <a:r>
              <a:rPr lang="es-ES" dirty="0" err="1" smtClean="0"/>
              <a:t>exponentials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Model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60" y="2311690"/>
            <a:ext cx="8764035" cy="454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84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Inference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a mixture of </a:t>
            </a:r>
            <a:r>
              <a:rPr lang="es-ES" dirty="0" err="1" smtClean="0"/>
              <a:t>exponentials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Latent</a:t>
            </a:r>
            <a:r>
              <a:rPr lang="es-ES" dirty="0" smtClean="0"/>
              <a:t> variables 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39" y="2293912"/>
            <a:ext cx="6208697" cy="442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86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Inference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a mixture of </a:t>
            </a:r>
            <a:r>
              <a:rPr lang="es-ES" dirty="0" err="1" smtClean="0"/>
              <a:t>exponentials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Posterior </a:t>
            </a:r>
            <a:r>
              <a:rPr lang="es-ES" dirty="0" err="1" smtClean="0"/>
              <a:t>conditionals</a:t>
            </a:r>
            <a:r>
              <a:rPr lang="es-ES" dirty="0" smtClean="0"/>
              <a:t>  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95" y="2299855"/>
            <a:ext cx="10513421" cy="442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92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Inference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a mixture of </a:t>
            </a:r>
            <a:r>
              <a:rPr lang="es-ES" dirty="0" err="1" smtClean="0"/>
              <a:t>exponentials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Gibbs</a:t>
            </a:r>
            <a:r>
              <a:rPr lang="es-ES" dirty="0" smtClean="0"/>
              <a:t> </a:t>
            </a:r>
            <a:r>
              <a:rPr lang="es-ES" dirty="0" err="1" smtClean="0"/>
              <a:t>sampler</a:t>
            </a:r>
            <a:r>
              <a:rPr lang="es-ES" dirty="0" smtClean="0"/>
              <a:t>   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623" y="2321067"/>
            <a:ext cx="5969304" cy="446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94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Inference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a mixture of </a:t>
            </a:r>
            <a:r>
              <a:rPr lang="es-ES" dirty="0" err="1" smtClean="0"/>
              <a:t>exponentials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Answers</a:t>
            </a:r>
            <a:r>
              <a:rPr lang="es-ES" dirty="0" smtClean="0"/>
              <a:t>    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54" y="2179091"/>
            <a:ext cx="6525491" cy="454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09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Inference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normal </a:t>
            </a:r>
            <a:r>
              <a:rPr lang="es-ES" dirty="0" err="1" smtClean="0"/>
              <a:t>multivariate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/>
              <a:t>Again</a:t>
            </a:r>
            <a:r>
              <a:rPr lang="es-ES" dirty="0" smtClean="0"/>
              <a:t> ultra-</a:t>
            </a:r>
            <a:r>
              <a:rPr lang="es-ES" dirty="0" err="1" smtClean="0"/>
              <a:t>important</a:t>
            </a:r>
            <a:r>
              <a:rPr lang="es-ES" dirty="0" smtClean="0"/>
              <a:t>. Bread and </a:t>
            </a:r>
            <a:r>
              <a:rPr lang="es-ES" dirty="0" err="1" smtClean="0"/>
              <a:t>butter</a:t>
            </a:r>
            <a:r>
              <a:rPr lang="es-ES" dirty="0" smtClean="0"/>
              <a:t> of </a:t>
            </a:r>
            <a:r>
              <a:rPr lang="es-ES" dirty="0" err="1" smtClean="0"/>
              <a:t>multivariate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 err="1" smtClean="0"/>
              <a:t>Model</a:t>
            </a:r>
            <a:r>
              <a:rPr lang="es-ES" b="1" dirty="0" smtClean="0"/>
              <a:t>.</a:t>
            </a:r>
            <a:r>
              <a:rPr lang="es-ES" dirty="0" smtClean="0"/>
              <a:t> </a:t>
            </a:r>
            <a:r>
              <a:rPr lang="es-ES" dirty="0" err="1" smtClean="0"/>
              <a:t>Multivariate</a:t>
            </a:r>
            <a:r>
              <a:rPr lang="es-ES" dirty="0" smtClean="0"/>
              <a:t> normal (</a:t>
            </a:r>
            <a:r>
              <a:rPr lang="es-ES" dirty="0" err="1" smtClean="0"/>
              <a:t>means</a:t>
            </a:r>
            <a:r>
              <a:rPr lang="es-ES" dirty="0" smtClean="0"/>
              <a:t> and </a:t>
            </a:r>
            <a:r>
              <a:rPr lang="es-ES" dirty="0" err="1" smtClean="0"/>
              <a:t>covariance</a:t>
            </a:r>
            <a:r>
              <a:rPr lang="es-ES" dirty="0" smtClean="0"/>
              <a:t> </a:t>
            </a:r>
            <a:r>
              <a:rPr lang="es-ES" dirty="0" err="1" smtClean="0"/>
              <a:t>matrix</a:t>
            </a:r>
            <a:r>
              <a:rPr lang="es-ES" dirty="0" smtClean="0"/>
              <a:t>). Normal-</a:t>
            </a:r>
            <a:r>
              <a:rPr lang="es-ES" dirty="0" err="1" smtClean="0"/>
              <a:t>Wishart</a:t>
            </a:r>
            <a:r>
              <a:rPr lang="es-ES" dirty="0" smtClean="0"/>
              <a:t> prior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b="1" dirty="0" smtClean="0"/>
              <a:t>Use</a:t>
            </a:r>
            <a:r>
              <a:rPr lang="es-ES" dirty="0" smtClean="0"/>
              <a:t>. </a:t>
            </a:r>
            <a:r>
              <a:rPr lang="es-ES" dirty="0" err="1" smtClean="0"/>
              <a:t>Expected</a:t>
            </a:r>
            <a:r>
              <a:rPr lang="es-ES" dirty="0" smtClean="0"/>
              <a:t> </a:t>
            </a:r>
            <a:r>
              <a:rPr lang="es-ES" dirty="0" err="1" smtClean="0"/>
              <a:t>value</a:t>
            </a:r>
            <a:r>
              <a:rPr lang="es-ES" dirty="0" smtClean="0"/>
              <a:t> of </a:t>
            </a:r>
            <a:r>
              <a:rPr lang="es-ES" dirty="0" err="1" smtClean="0"/>
              <a:t>maximum</a:t>
            </a:r>
            <a:r>
              <a:rPr lang="es-ES" dirty="0" smtClean="0"/>
              <a:t>, </a:t>
            </a:r>
            <a:r>
              <a:rPr lang="es-ES" dirty="0" err="1" smtClean="0"/>
              <a:t>Probability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product</a:t>
            </a:r>
            <a:r>
              <a:rPr lang="es-ES" dirty="0" smtClean="0"/>
              <a:t> of </a:t>
            </a:r>
            <a:r>
              <a:rPr lang="es-ES" dirty="0" err="1" smtClean="0"/>
              <a:t>means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bigger</a:t>
            </a:r>
            <a:r>
              <a:rPr lang="es-ES" dirty="0" smtClean="0"/>
              <a:t> </a:t>
            </a:r>
            <a:r>
              <a:rPr lang="es-ES" dirty="0" err="1" smtClean="0"/>
              <a:t>than</a:t>
            </a:r>
            <a:r>
              <a:rPr lang="es-ES" dirty="0" smtClean="0"/>
              <a:t> 4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sz="1800" dirty="0">
                <a:hlinkClick r:id="rId2"/>
              </a:rPr>
              <a:t>https://</a:t>
            </a:r>
            <a:r>
              <a:rPr lang="es-ES" sz="1800" dirty="0" smtClean="0">
                <a:hlinkClick r:id="rId2"/>
              </a:rPr>
              <a:t>en.wikipedia.org/wiki/Wishart_distribution</a:t>
            </a:r>
            <a:endParaRPr lang="es-ES" sz="1800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0731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Inference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normal </a:t>
            </a:r>
            <a:r>
              <a:rPr lang="es-ES" dirty="0" err="1" smtClean="0"/>
              <a:t>multivariate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Model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029" y="2230582"/>
            <a:ext cx="9186239" cy="449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54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Inference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normal </a:t>
            </a:r>
            <a:r>
              <a:rPr lang="es-ES" dirty="0" err="1" smtClean="0"/>
              <a:t>multivariate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Posterior </a:t>
            </a:r>
            <a:r>
              <a:rPr lang="es-ES" dirty="0" err="1" smtClean="0"/>
              <a:t>conditionals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66" y="2203163"/>
            <a:ext cx="10380870" cy="415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74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Computational</a:t>
            </a:r>
            <a:r>
              <a:rPr lang="es-ES" dirty="0" smtClean="0"/>
              <a:t> </a:t>
            </a:r>
            <a:r>
              <a:rPr lang="es-ES" dirty="0" err="1" smtClean="0"/>
              <a:t>problems</a:t>
            </a:r>
            <a:r>
              <a:rPr lang="es-ES" dirty="0" smtClean="0"/>
              <a:t> in </a:t>
            </a:r>
            <a:r>
              <a:rPr lang="es-ES" dirty="0" err="1" smtClean="0"/>
              <a:t>Bayesian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Computing </a:t>
            </a:r>
            <a:r>
              <a:rPr lang="es-ES" dirty="0" err="1" smtClean="0"/>
              <a:t>the</a:t>
            </a:r>
            <a:r>
              <a:rPr lang="es-ES" dirty="0" smtClean="0"/>
              <a:t> posterior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Computing posterior </a:t>
            </a:r>
            <a:r>
              <a:rPr lang="es-ES" dirty="0" err="1" smtClean="0"/>
              <a:t>expectations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553" y="1534681"/>
            <a:ext cx="6226447" cy="385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09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Inference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normal </a:t>
            </a:r>
            <a:r>
              <a:rPr lang="es-ES" dirty="0" err="1" smtClean="0"/>
              <a:t>multivariate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Gibbs</a:t>
            </a:r>
            <a:r>
              <a:rPr lang="es-ES" dirty="0" smtClean="0"/>
              <a:t> </a:t>
            </a:r>
            <a:r>
              <a:rPr lang="es-ES" dirty="0" err="1" smtClean="0"/>
              <a:t>sampler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670" y="2213917"/>
            <a:ext cx="5580730" cy="414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05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Inference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normal </a:t>
            </a:r>
            <a:r>
              <a:rPr lang="es-ES" dirty="0" err="1" smtClean="0"/>
              <a:t>multivariate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Answers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221" y="2024169"/>
            <a:ext cx="6215543" cy="451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69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 </a:t>
            </a:r>
            <a:r>
              <a:rPr lang="es-ES" dirty="0" smtClean="0"/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Gibbs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sampling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theory</a:t>
            </a:r>
            <a:endParaRPr lang="es-ES" sz="4400" dirty="0">
              <a:solidFill>
                <a:srgbClr val="FF0000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7243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Recall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47" y="1911927"/>
            <a:ext cx="8786306" cy="3646214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0146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Convergence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Kernel</a:t>
            </a:r>
            <a:r>
              <a:rPr lang="es-ES" dirty="0" smtClean="0"/>
              <a:t>    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730" y="1650226"/>
            <a:ext cx="8296179" cy="6788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146" y="2758229"/>
            <a:ext cx="9642763" cy="10557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146" y="3581396"/>
            <a:ext cx="9843654" cy="30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40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 </a:t>
            </a:r>
            <a:r>
              <a:rPr lang="es-ES" dirty="0" smtClean="0"/>
              <a:t> 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b.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Metropolis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 Hastings algos</a:t>
            </a:r>
            <a:endParaRPr lang="es-ES" sz="4400" dirty="0">
              <a:solidFill>
                <a:srgbClr val="FF0000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2894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err="1" smtClean="0"/>
              <a:t>Brief</a:t>
            </a:r>
            <a:r>
              <a:rPr lang="es-ES" b="1" dirty="0" smtClean="0"/>
              <a:t> </a:t>
            </a:r>
            <a:r>
              <a:rPr lang="es-ES" b="1" dirty="0" err="1" smtClean="0"/>
              <a:t>description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intro</a:t>
            </a:r>
            <a:r>
              <a:rPr lang="es-ES" dirty="0" smtClean="0"/>
              <a:t> </a:t>
            </a:r>
            <a:r>
              <a:rPr lang="es-ES" dirty="0" err="1" smtClean="0"/>
              <a:t>presented</a:t>
            </a:r>
            <a:r>
              <a:rPr lang="es-ES" dirty="0" smtClean="0"/>
              <a:t> </a:t>
            </a:r>
            <a:r>
              <a:rPr lang="es-ES" dirty="0" err="1" smtClean="0"/>
              <a:t>key</a:t>
            </a:r>
            <a:r>
              <a:rPr lang="es-ES" dirty="0" smtClean="0"/>
              <a:t> </a:t>
            </a:r>
            <a:r>
              <a:rPr lang="es-ES" dirty="0" err="1" smtClean="0"/>
              <a:t>methods</a:t>
            </a:r>
            <a:r>
              <a:rPr lang="es-ES" dirty="0" smtClean="0"/>
              <a:t> in </a:t>
            </a:r>
            <a:r>
              <a:rPr lang="es-ES" dirty="0" err="1" smtClean="0"/>
              <a:t>Bayesian</a:t>
            </a:r>
            <a:r>
              <a:rPr lang="es-ES" dirty="0" smtClean="0"/>
              <a:t> </a:t>
            </a:r>
            <a:r>
              <a:rPr lang="es-ES" dirty="0" err="1" smtClean="0"/>
              <a:t>inference</a:t>
            </a:r>
            <a:r>
              <a:rPr lang="es-ES" dirty="0" smtClean="0"/>
              <a:t> and </a:t>
            </a:r>
            <a:r>
              <a:rPr lang="es-ES" dirty="0" err="1" smtClean="0"/>
              <a:t>basic</a:t>
            </a:r>
            <a:r>
              <a:rPr lang="es-ES" dirty="0" smtClean="0"/>
              <a:t> </a:t>
            </a:r>
            <a:r>
              <a:rPr lang="es-ES" dirty="0" err="1" smtClean="0"/>
              <a:t>models</a:t>
            </a:r>
            <a:r>
              <a:rPr lang="es-ES" dirty="0" smtClean="0"/>
              <a:t> and </a:t>
            </a:r>
            <a:r>
              <a:rPr lang="es-ES" dirty="0" err="1" smtClean="0"/>
              <a:t>faced</a:t>
            </a:r>
            <a:r>
              <a:rPr lang="es-ES" dirty="0" smtClean="0"/>
              <a:t> ‘</a:t>
            </a:r>
            <a:r>
              <a:rPr lang="es-ES" dirty="0" err="1" smtClean="0"/>
              <a:t>severe</a:t>
            </a:r>
            <a:r>
              <a:rPr lang="es-ES" dirty="0" smtClean="0"/>
              <a:t>’ </a:t>
            </a:r>
            <a:r>
              <a:rPr lang="es-ES" dirty="0" err="1" smtClean="0"/>
              <a:t>computational</a:t>
            </a:r>
            <a:r>
              <a:rPr lang="es-ES" dirty="0" smtClean="0"/>
              <a:t> </a:t>
            </a:r>
            <a:r>
              <a:rPr lang="es-ES" dirty="0" err="1" smtClean="0"/>
              <a:t>problems</a:t>
            </a:r>
            <a:r>
              <a:rPr lang="es-ES" dirty="0"/>
              <a:t> </a:t>
            </a:r>
            <a:r>
              <a:rPr lang="es-ES" dirty="0" smtClean="0"/>
              <a:t>quite </a:t>
            </a:r>
            <a:r>
              <a:rPr lang="es-ES" dirty="0" err="1" smtClean="0"/>
              <a:t>rapidly</a:t>
            </a:r>
            <a:r>
              <a:rPr lang="es-ES" dirty="0" smtClean="0"/>
              <a:t> (beta-binomial, </a:t>
            </a:r>
            <a:r>
              <a:rPr lang="es-ES" dirty="0" err="1" smtClean="0"/>
              <a:t>logistic</a:t>
            </a:r>
            <a:r>
              <a:rPr lang="es-ES" dirty="0" smtClean="0"/>
              <a:t> </a:t>
            </a:r>
            <a:r>
              <a:rPr lang="es-ES" dirty="0" err="1" smtClean="0"/>
              <a:t>regression</a:t>
            </a:r>
            <a:r>
              <a:rPr lang="es-ES" dirty="0" smtClean="0"/>
              <a:t>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introduced</a:t>
            </a:r>
            <a:r>
              <a:rPr lang="es-ES" dirty="0" smtClean="0"/>
              <a:t> MCMC and </a:t>
            </a:r>
            <a:r>
              <a:rPr lang="es-ES" dirty="0" err="1" smtClean="0"/>
              <a:t>Gibbs</a:t>
            </a:r>
            <a:r>
              <a:rPr lang="es-ES" dirty="0" smtClean="0"/>
              <a:t> </a:t>
            </a:r>
            <a:r>
              <a:rPr lang="es-ES" dirty="0" err="1" smtClean="0"/>
              <a:t>sampling</a:t>
            </a:r>
            <a:r>
              <a:rPr lang="es-ES" dirty="0" smtClean="0"/>
              <a:t>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focus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Metropolis</a:t>
            </a:r>
            <a:r>
              <a:rPr lang="es-ES" dirty="0" smtClean="0"/>
              <a:t>-Hastings and </a:t>
            </a:r>
            <a:r>
              <a:rPr lang="es-ES" dirty="0" err="1" smtClean="0"/>
              <a:t>hybrid</a:t>
            </a:r>
            <a:r>
              <a:rPr lang="es-ES" dirty="0" smtClean="0"/>
              <a:t> </a:t>
            </a:r>
            <a:r>
              <a:rPr lang="es-ES" dirty="0" err="1" smtClean="0"/>
              <a:t>samplers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More to be </a:t>
            </a:r>
            <a:r>
              <a:rPr lang="es-ES" dirty="0" err="1" smtClean="0"/>
              <a:t>followed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4158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err="1" smtClean="0"/>
              <a:t>Sources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" dirty="0" smtClean="0"/>
          </a:p>
          <a:p>
            <a:pPr marL="457200" lvl="1" indent="0">
              <a:buNone/>
            </a:pPr>
            <a:r>
              <a:rPr lang="es-ES" dirty="0" smtClean="0"/>
              <a:t>French and DRI (2000) Ch 7</a:t>
            </a:r>
          </a:p>
          <a:p>
            <a:pPr marL="457200" lvl="1" indent="0">
              <a:buNone/>
            </a:pPr>
            <a:r>
              <a:rPr lang="es-ES" dirty="0" smtClean="0"/>
              <a:t>DRI et al (2010) Ch4</a:t>
            </a:r>
          </a:p>
          <a:p>
            <a:pPr marL="457200" lvl="1" indent="0">
              <a:buNone/>
            </a:pPr>
            <a:r>
              <a:rPr lang="es-ES" dirty="0" smtClean="0"/>
              <a:t>BDA3 (2015) Ch11, 12 </a:t>
            </a:r>
          </a:p>
          <a:p>
            <a:pPr marL="457200" lvl="1" indent="0">
              <a:buNone/>
            </a:pPr>
            <a:r>
              <a:rPr lang="es-ES" dirty="0" err="1" smtClean="0"/>
              <a:t>Hoff</a:t>
            </a:r>
            <a:r>
              <a:rPr lang="es-ES" dirty="0" smtClean="0"/>
              <a:t> (2009) Ch 6,7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7179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Labs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3.2 </a:t>
            </a:r>
            <a:r>
              <a:rPr lang="es-ES" dirty="0" err="1" smtClean="0"/>
              <a:t>Metropolis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Basic, Standard, MH</a:t>
            </a:r>
          </a:p>
          <a:p>
            <a:pPr marL="0" indent="0">
              <a:buNone/>
            </a:pPr>
            <a:r>
              <a:rPr lang="es-ES" dirty="0" err="1" smtClean="0"/>
              <a:t>Multivariate</a:t>
            </a:r>
            <a:r>
              <a:rPr lang="es-ES" dirty="0" smtClean="0"/>
              <a:t> normal</a:t>
            </a:r>
          </a:p>
          <a:p>
            <a:pPr marL="0" indent="0">
              <a:buNone/>
            </a:pPr>
            <a:r>
              <a:rPr lang="es-ES" dirty="0" smtClean="0"/>
              <a:t>Linear </a:t>
            </a:r>
            <a:r>
              <a:rPr lang="es-ES" dirty="0" err="1" smtClean="0"/>
              <a:t>regression</a:t>
            </a:r>
            <a:r>
              <a:rPr lang="es-ES" dirty="0" smtClean="0"/>
              <a:t> (</a:t>
            </a:r>
            <a:r>
              <a:rPr lang="es-ES" dirty="0" err="1" smtClean="0"/>
              <a:t>ecology</a:t>
            </a:r>
            <a:r>
              <a:rPr lang="es-ES" dirty="0" smtClean="0"/>
              <a:t>)</a:t>
            </a:r>
          </a:p>
          <a:p>
            <a:pPr marL="0" indent="0">
              <a:buNone/>
            </a:pPr>
            <a:r>
              <a:rPr lang="es-ES" dirty="0" err="1" smtClean="0"/>
              <a:t>Poisson</a:t>
            </a:r>
            <a:r>
              <a:rPr lang="es-ES" dirty="0" smtClean="0"/>
              <a:t> </a:t>
            </a:r>
            <a:r>
              <a:rPr lang="es-ES" dirty="0" err="1" smtClean="0"/>
              <a:t>regression</a:t>
            </a:r>
            <a:r>
              <a:rPr lang="es-ES" dirty="0" smtClean="0"/>
              <a:t> (</a:t>
            </a:r>
            <a:r>
              <a:rPr lang="es-ES" dirty="0" err="1" smtClean="0"/>
              <a:t>ecology</a:t>
            </a:r>
            <a:r>
              <a:rPr lang="es-ES" dirty="0" smtClean="0"/>
              <a:t>)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738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 </a:t>
            </a:r>
            <a:r>
              <a:rPr lang="es-ES" dirty="0" smtClean="0"/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Understanding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the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Metropolis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-Hastings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algorithm</a:t>
            </a:r>
            <a:endParaRPr lang="es-ES" sz="4400" dirty="0">
              <a:solidFill>
                <a:srgbClr val="FF0000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63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General idea  MCMC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Markov</a:t>
            </a:r>
            <a:r>
              <a:rPr lang="es-ES" dirty="0" smtClean="0"/>
              <a:t> </a:t>
            </a:r>
            <a:r>
              <a:rPr lang="es-ES" dirty="0" err="1" smtClean="0"/>
              <a:t>chain</a:t>
            </a:r>
            <a:r>
              <a:rPr lang="es-ES" dirty="0" smtClean="0"/>
              <a:t>  </a:t>
            </a:r>
            <a:r>
              <a:rPr lang="es-ES" dirty="0" err="1" smtClean="0"/>
              <a:t>X</a:t>
            </a:r>
            <a:r>
              <a:rPr lang="es-ES" sz="1600" dirty="0" err="1" smtClean="0"/>
              <a:t>n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 smtClean="0"/>
              <a:t> </a:t>
            </a:r>
            <a:r>
              <a:rPr lang="es-ES" dirty="0" err="1" smtClean="0"/>
              <a:t>space</a:t>
            </a:r>
            <a:r>
              <a:rPr lang="es-ES" dirty="0" smtClean="0"/>
              <a:t>  as target and </a:t>
            </a:r>
            <a:r>
              <a:rPr lang="es-ES" dirty="0" err="1" smtClean="0"/>
              <a:t>convergent</a:t>
            </a:r>
            <a:r>
              <a:rPr lang="es-ES" dirty="0" smtClean="0"/>
              <a:t> to target </a:t>
            </a:r>
            <a:r>
              <a:rPr lang="es-ES" dirty="0" err="1" smtClean="0"/>
              <a:t>distribution</a:t>
            </a:r>
            <a:r>
              <a:rPr lang="es-ES" dirty="0" smtClean="0"/>
              <a:t> g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Strategy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05" y="2222896"/>
            <a:ext cx="1220595" cy="8251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22" y="3048000"/>
            <a:ext cx="10076878" cy="330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47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Recall</a:t>
            </a:r>
            <a:r>
              <a:rPr lang="es-ES" dirty="0" smtClean="0"/>
              <a:t>: </a:t>
            </a:r>
            <a:r>
              <a:rPr lang="es-ES" dirty="0" err="1" smtClean="0"/>
              <a:t>Acceptance-rejection</a:t>
            </a:r>
            <a:r>
              <a:rPr lang="es-ES" dirty="0" smtClean="0"/>
              <a:t> </a:t>
            </a:r>
            <a:r>
              <a:rPr lang="es-ES" dirty="0" err="1" smtClean="0"/>
              <a:t>sampling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02" y="2747161"/>
            <a:ext cx="5485155" cy="3512207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6" y="1343891"/>
            <a:ext cx="5970025" cy="13062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157" y="1718633"/>
            <a:ext cx="6258298" cy="227147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812" y="5271655"/>
            <a:ext cx="5530677" cy="103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45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Metropolis</a:t>
            </a:r>
            <a:r>
              <a:rPr lang="es-ES" dirty="0" smtClean="0"/>
              <a:t>-Hastings </a:t>
            </a:r>
            <a:r>
              <a:rPr lang="es-ES" dirty="0" err="1" smtClean="0"/>
              <a:t>rationale</a:t>
            </a:r>
            <a:r>
              <a:rPr lang="es-ES" dirty="0" smtClean="0"/>
              <a:t> I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Transition</a:t>
            </a:r>
            <a:r>
              <a:rPr lang="es-ES" dirty="0" smtClean="0"/>
              <a:t> </a:t>
            </a:r>
            <a:r>
              <a:rPr lang="es-ES" dirty="0" err="1" smtClean="0"/>
              <a:t>kernel</a:t>
            </a:r>
            <a:r>
              <a:rPr lang="es-ES" dirty="0" smtClean="0"/>
              <a:t> of </a:t>
            </a:r>
            <a:r>
              <a:rPr lang="es-ES" dirty="0" err="1" smtClean="0"/>
              <a:t>Markov</a:t>
            </a:r>
            <a:r>
              <a:rPr lang="es-ES" dirty="0" smtClean="0"/>
              <a:t> </a:t>
            </a:r>
            <a:r>
              <a:rPr lang="es-ES" dirty="0" err="1" smtClean="0"/>
              <a:t>chain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Invariant</a:t>
            </a:r>
            <a:r>
              <a:rPr lang="es-ES" dirty="0" smtClean="0"/>
              <a:t>  </a:t>
            </a:r>
            <a:r>
              <a:rPr lang="es-ES" dirty="0" err="1" smtClean="0"/>
              <a:t>distribution</a:t>
            </a:r>
            <a:r>
              <a:rPr lang="es-ES" dirty="0" smtClean="0"/>
              <a:t>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n-</a:t>
            </a:r>
            <a:r>
              <a:rPr lang="es-ES" dirty="0" err="1" smtClean="0"/>
              <a:t>th</a:t>
            </a:r>
            <a:r>
              <a:rPr lang="es-ES" dirty="0" smtClean="0"/>
              <a:t> </a:t>
            </a:r>
            <a:r>
              <a:rPr lang="es-ES" dirty="0" err="1" smtClean="0"/>
              <a:t>iterate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246" y="1690688"/>
            <a:ext cx="1076852" cy="7051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455" y="2649317"/>
            <a:ext cx="3805669" cy="9543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367" y="4308763"/>
            <a:ext cx="4911757" cy="105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37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Metropolis</a:t>
            </a:r>
            <a:r>
              <a:rPr lang="es-ES" dirty="0" smtClean="0"/>
              <a:t>-Hastings </a:t>
            </a:r>
            <a:r>
              <a:rPr lang="es-ES" dirty="0" err="1" smtClean="0"/>
              <a:t>rationale</a:t>
            </a:r>
            <a:r>
              <a:rPr lang="es-ES" dirty="0" smtClean="0"/>
              <a:t> II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Invariant</a:t>
            </a:r>
            <a:r>
              <a:rPr lang="es-ES" dirty="0" smtClean="0"/>
              <a:t> </a:t>
            </a:r>
            <a:r>
              <a:rPr lang="es-ES" dirty="0" err="1" smtClean="0"/>
              <a:t>distribution</a:t>
            </a:r>
            <a:r>
              <a:rPr lang="es-ES" dirty="0" smtClean="0"/>
              <a:t> and </a:t>
            </a:r>
            <a:r>
              <a:rPr lang="es-ES" dirty="0" err="1" smtClean="0"/>
              <a:t>reversibility</a:t>
            </a:r>
            <a:r>
              <a:rPr lang="es-ES" dirty="0" smtClean="0"/>
              <a:t>. </a:t>
            </a:r>
            <a:r>
              <a:rPr lang="es-ES" dirty="0" err="1" smtClean="0"/>
              <a:t>Suppose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p </a:t>
            </a:r>
            <a:r>
              <a:rPr lang="es-ES" dirty="0" err="1" smtClean="0"/>
              <a:t>kernel</a:t>
            </a:r>
            <a:r>
              <a:rPr lang="es-ES" dirty="0" smtClean="0"/>
              <a:t> (</a:t>
            </a:r>
            <a:r>
              <a:rPr lang="es-ES" dirty="0" err="1" smtClean="0"/>
              <a:t>x,y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9" y="2286000"/>
            <a:ext cx="4575079" cy="25361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53" y="4997884"/>
            <a:ext cx="10844247" cy="185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Metropolis</a:t>
            </a:r>
            <a:r>
              <a:rPr lang="es-ES" dirty="0" smtClean="0"/>
              <a:t>-Hastings </a:t>
            </a:r>
            <a:r>
              <a:rPr lang="es-ES" dirty="0" err="1" smtClean="0"/>
              <a:t>rationale</a:t>
            </a:r>
            <a:r>
              <a:rPr lang="es-ES" dirty="0" smtClean="0"/>
              <a:t> III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Adjusting</a:t>
            </a:r>
            <a:r>
              <a:rPr lang="es-ES" dirty="0" smtClean="0"/>
              <a:t> a </a:t>
            </a:r>
            <a:r>
              <a:rPr lang="es-ES" dirty="0" err="1" smtClean="0"/>
              <a:t>candidate</a:t>
            </a:r>
            <a:r>
              <a:rPr lang="es-ES" dirty="0" smtClean="0"/>
              <a:t> </a:t>
            </a:r>
            <a:r>
              <a:rPr lang="es-ES" dirty="0" err="1" smtClean="0"/>
              <a:t>generating</a:t>
            </a:r>
            <a:r>
              <a:rPr lang="es-ES" dirty="0" smtClean="0"/>
              <a:t> </a:t>
            </a:r>
            <a:r>
              <a:rPr lang="es-ES" dirty="0" err="1" smtClean="0"/>
              <a:t>distribution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593" y="2239832"/>
            <a:ext cx="6395916" cy="46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89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Metropolis</a:t>
            </a:r>
            <a:r>
              <a:rPr lang="es-ES" dirty="0" smtClean="0"/>
              <a:t>-Hastings </a:t>
            </a:r>
            <a:r>
              <a:rPr lang="es-ES" dirty="0" err="1" smtClean="0"/>
              <a:t>rationale</a:t>
            </a:r>
            <a:r>
              <a:rPr lang="es-ES" dirty="0" smtClean="0"/>
              <a:t> IV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Balance </a:t>
            </a:r>
            <a:r>
              <a:rPr lang="es-ES" dirty="0" err="1" smtClean="0"/>
              <a:t>condition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Observations</a:t>
            </a:r>
            <a:endParaRPr lang="es-ES" dirty="0" smtClean="0"/>
          </a:p>
          <a:p>
            <a:r>
              <a:rPr lang="es-ES" dirty="0" err="1" smtClean="0"/>
              <a:t>Normalising</a:t>
            </a:r>
            <a:r>
              <a:rPr lang="es-ES" dirty="0" smtClean="0"/>
              <a:t> </a:t>
            </a:r>
            <a:r>
              <a:rPr lang="es-ES" dirty="0" err="1" smtClean="0"/>
              <a:t>constant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required</a:t>
            </a:r>
            <a:endParaRPr lang="es-ES" dirty="0" smtClean="0"/>
          </a:p>
          <a:p>
            <a:r>
              <a:rPr lang="es-ES" dirty="0" err="1" smtClean="0"/>
              <a:t>If</a:t>
            </a:r>
            <a:r>
              <a:rPr lang="es-ES" dirty="0" smtClean="0"/>
              <a:t> q </a:t>
            </a:r>
            <a:r>
              <a:rPr lang="es-ES" dirty="0" err="1" smtClean="0"/>
              <a:t>symmetric</a:t>
            </a:r>
            <a:r>
              <a:rPr lang="es-ES" dirty="0" smtClean="0"/>
              <a:t>, </a:t>
            </a:r>
            <a:r>
              <a:rPr lang="es-ES" dirty="0" err="1" smtClean="0"/>
              <a:t>Metropolis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31" y="1343891"/>
            <a:ext cx="7088471" cy="27709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006" y="5436691"/>
            <a:ext cx="3647159" cy="12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1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Metropolis</a:t>
            </a:r>
            <a:r>
              <a:rPr lang="es-ES" dirty="0" smtClean="0"/>
              <a:t>-Hastings  algo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811" y="1690688"/>
            <a:ext cx="7999116" cy="421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18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Metropolis</a:t>
            </a:r>
            <a:r>
              <a:rPr lang="es-ES" dirty="0" smtClean="0"/>
              <a:t>-Hastings  </a:t>
            </a:r>
            <a:r>
              <a:rPr lang="es-ES" dirty="0" err="1" smtClean="0"/>
              <a:t>variants</a:t>
            </a:r>
            <a:r>
              <a:rPr lang="es-ES" dirty="0" smtClean="0"/>
              <a:t> I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Random</a:t>
            </a:r>
            <a:r>
              <a:rPr lang="es-ES" dirty="0" smtClean="0"/>
              <a:t> </a:t>
            </a:r>
            <a:r>
              <a:rPr lang="es-ES" dirty="0" err="1" smtClean="0"/>
              <a:t>walk</a:t>
            </a:r>
            <a:r>
              <a:rPr lang="es-ES" dirty="0" smtClean="0"/>
              <a:t> </a:t>
            </a:r>
            <a:r>
              <a:rPr lang="es-ES" dirty="0" err="1" smtClean="0"/>
              <a:t>chain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Metropolis</a:t>
            </a:r>
            <a:r>
              <a:rPr lang="es-ES" dirty="0" smtClean="0"/>
              <a:t> </a:t>
            </a:r>
            <a:r>
              <a:rPr lang="es-ES" dirty="0" err="1" smtClean="0"/>
              <a:t>algorithm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Independence </a:t>
            </a:r>
            <a:r>
              <a:rPr lang="es-ES" dirty="0" err="1" smtClean="0"/>
              <a:t>chain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176" y="1272336"/>
            <a:ext cx="5077551" cy="251661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498" y="4990042"/>
            <a:ext cx="5334909" cy="107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0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Metropolis</a:t>
            </a:r>
            <a:r>
              <a:rPr lang="es-ES" dirty="0" smtClean="0"/>
              <a:t>-Hastings  </a:t>
            </a:r>
            <a:r>
              <a:rPr lang="es-ES" dirty="0" err="1" smtClean="0"/>
              <a:t>variants</a:t>
            </a:r>
            <a:r>
              <a:rPr lang="es-ES" dirty="0" smtClean="0"/>
              <a:t> II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Exploiting</a:t>
            </a:r>
            <a:r>
              <a:rPr lang="es-ES" dirty="0" smtClean="0"/>
              <a:t> </a:t>
            </a:r>
            <a:r>
              <a:rPr lang="es-ES" dirty="0" err="1" smtClean="0"/>
              <a:t>form</a:t>
            </a:r>
            <a:r>
              <a:rPr lang="es-ES" dirty="0" smtClean="0"/>
              <a:t> of target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Acceptance</a:t>
            </a:r>
            <a:r>
              <a:rPr lang="es-ES" dirty="0" smtClean="0"/>
              <a:t> </a:t>
            </a:r>
            <a:r>
              <a:rPr lang="es-ES" dirty="0" err="1" smtClean="0"/>
              <a:t>rate</a:t>
            </a:r>
            <a:r>
              <a:rPr lang="es-ES" dirty="0" smtClean="0"/>
              <a:t> 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too</a:t>
            </a:r>
            <a:r>
              <a:rPr lang="es-ES" dirty="0" smtClean="0"/>
              <a:t> </a:t>
            </a:r>
            <a:r>
              <a:rPr lang="es-ES" dirty="0" err="1" smtClean="0"/>
              <a:t>high</a:t>
            </a:r>
            <a:r>
              <a:rPr lang="es-ES" dirty="0" smtClean="0"/>
              <a:t>,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too</a:t>
            </a:r>
            <a:r>
              <a:rPr lang="es-ES" dirty="0" smtClean="0"/>
              <a:t> </a:t>
            </a:r>
            <a:r>
              <a:rPr lang="es-ES" dirty="0" err="1" smtClean="0"/>
              <a:t>low</a:t>
            </a:r>
            <a:r>
              <a:rPr lang="es-ES" dirty="0" smtClean="0"/>
              <a:t> (23%). </a:t>
            </a:r>
            <a:r>
              <a:rPr lang="es-ES" dirty="0" err="1" smtClean="0"/>
              <a:t>Tuning</a:t>
            </a:r>
            <a:r>
              <a:rPr lang="es-ES" dirty="0" smtClean="0"/>
              <a:t> </a:t>
            </a:r>
            <a:r>
              <a:rPr lang="es-ES" dirty="0" err="1" smtClean="0"/>
              <a:t>parameters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5" y="2284960"/>
            <a:ext cx="5527963" cy="311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62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 </a:t>
            </a:r>
            <a:r>
              <a:rPr lang="es-ES" dirty="0" smtClean="0"/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Examples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7376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Sampling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bi-variate</a:t>
            </a:r>
            <a:r>
              <a:rPr lang="es-ES" dirty="0" smtClean="0"/>
              <a:t> normal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ES" dirty="0" smtClean="0"/>
                  <a:t>Simple </a:t>
                </a:r>
                <a:r>
                  <a:rPr lang="es-ES" dirty="0" err="1" smtClean="0"/>
                  <a:t>example</a:t>
                </a:r>
                <a:r>
                  <a:rPr lang="es-ES" dirty="0" smtClean="0"/>
                  <a:t> to </a:t>
                </a:r>
                <a:r>
                  <a:rPr lang="es-ES" dirty="0" err="1" smtClean="0"/>
                  <a:t>recall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approach</a:t>
                </a:r>
                <a:endParaRPr lang="es-ES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r>
                  <a:rPr lang="es-ES" b="1" dirty="0" err="1" smtClean="0"/>
                  <a:t>Model</a:t>
                </a:r>
                <a:r>
                  <a:rPr lang="es-ES" dirty="0" smtClean="0"/>
                  <a:t>.  </a:t>
                </a:r>
                <a:r>
                  <a:rPr lang="es-ES" dirty="0" err="1" smtClean="0"/>
                  <a:t>Bivariate</a:t>
                </a:r>
                <a:r>
                  <a:rPr lang="es-ES" dirty="0" smtClean="0"/>
                  <a:t> normal </a:t>
                </a:r>
                <a:r>
                  <a:rPr lang="es-ES" dirty="0" err="1" smtClean="0"/>
                  <a:t>with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unknown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means</a:t>
                </a:r>
                <a:r>
                  <a:rPr lang="es-ES" dirty="0" smtClean="0"/>
                  <a:t>. </a:t>
                </a:r>
                <a:r>
                  <a:rPr lang="es-ES" dirty="0" err="1" smtClean="0"/>
                  <a:t>Variances</a:t>
                </a:r>
                <a:r>
                  <a:rPr lang="es-ES" dirty="0" smtClean="0"/>
                  <a:t> 1. </a:t>
                </a:r>
                <a:r>
                  <a:rPr lang="es-ES" dirty="0" err="1" smtClean="0"/>
                  <a:t>Known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correlation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𝜚</m:t>
                    </m:r>
                  </m:oMath>
                </a14:m>
                <a:endParaRPr lang="es-ES" dirty="0" smtClean="0"/>
              </a:p>
              <a:p>
                <a:pPr marL="0" indent="0">
                  <a:buNone/>
                </a:pPr>
                <a:r>
                  <a:rPr lang="es-ES" dirty="0" smtClean="0"/>
                  <a:t>1 </a:t>
                </a:r>
                <a:r>
                  <a:rPr lang="es-ES" dirty="0" err="1" smtClean="0"/>
                  <a:t>observation</a:t>
                </a:r>
                <a:endParaRPr lang="es-ES" dirty="0" smtClean="0"/>
              </a:p>
              <a:p>
                <a:pPr marL="0" indent="0">
                  <a:buNone/>
                </a:pPr>
                <a:r>
                  <a:rPr lang="es-ES" dirty="0" smtClean="0"/>
                  <a:t>Prior. </a:t>
                </a:r>
                <a:r>
                  <a:rPr lang="es-ES" dirty="0" err="1" smtClean="0"/>
                  <a:t>Uniform</a:t>
                </a:r>
                <a:r>
                  <a:rPr lang="es-ES" dirty="0" smtClean="0"/>
                  <a:t> 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r>
                  <a:rPr lang="es-ES" b="1" dirty="0" smtClean="0"/>
                  <a:t>Use</a:t>
                </a:r>
                <a:r>
                  <a:rPr lang="es-ES" dirty="0" smtClean="0"/>
                  <a:t>. </a:t>
                </a:r>
                <a:r>
                  <a:rPr lang="es-ES" dirty="0" err="1" smtClean="0"/>
                  <a:t>Expected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value</a:t>
                </a:r>
                <a:r>
                  <a:rPr lang="es-ES" dirty="0" smtClean="0"/>
                  <a:t> and </a:t>
                </a:r>
                <a:r>
                  <a:rPr lang="es-ES" dirty="0" err="1" smtClean="0"/>
                  <a:t>variance</a:t>
                </a:r>
                <a:r>
                  <a:rPr lang="es-ES" dirty="0" smtClean="0"/>
                  <a:t> of </a:t>
                </a:r>
                <a:r>
                  <a:rPr lang="es-ES" dirty="0" err="1" smtClean="0"/>
                  <a:t>parameters</a:t>
                </a:r>
                <a:r>
                  <a:rPr lang="es-ES" dirty="0" smtClean="0"/>
                  <a:t>, </a:t>
                </a:r>
                <a:r>
                  <a:rPr lang="es-ES" dirty="0" err="1" smtClean="0"/>
                  <a:t>Expected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cross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product</a:t>
                </a:r>
                <a:r>
                  <a:rPr lang="es-ES" dirty="0" smtClean="0"/>
                  <a:t>, </a:t>
                </a:r>
                <a:r>
                  <a:rPr lang="es-ES" dirty="0" err="1" smtClean="0"/>
                  <a:t>Probability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that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parameter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belongs</a:t>
                </a:r>
                <a:r>
                  <a:rPr lang="es-ES" dirty="0" smtClean="0"/>
                  <a:t> to a set </a:t>
                </a:r>
              </a:p>
              <a:p>
                <a:pPr marL="0" indent="0"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b="-308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1064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 </a:t>
            </a:r>
            <a:r>
              <a:rPr lang="es-ES" dirty="0" smtClean="0"/>
              <a:t> 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a.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Gibbs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sampling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 </a:t>
            </a:r>
            <a:endParaRPr lang="es-ES" sz="4400" dirty="0">
              <a:solidFill>
                <a:srgbClr val="FF0000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0039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Sampling</a:t>
            </a:r>
            <a:r>
              <a:rPr lang="es-ES" sz="3600" dirty="0" smtClean="0"/>
              <a:t> </a:t>
            </a:r>
            <a:r>
              <a:rPr lang="es-ES" sz="3600" dirty="0" err="1" smtClean="0"/>
              <a:t>the</a:t>
            </a:r>
            <a:r>
              <a:rPr lang="es-ES" sz="3600" dirty="0" smtClean="0"/>
              <a:t> </a:t>
            </a:r>
            <a:r>
              <a:rPr lang="es-ES" sz="3600" dirty="0" err="1" smtClean="0"/>
              <a:t>bi-variate</a:t>
            </a:r>
            <a:r>
              <a:rPr lang="es-ES" sz="3600" dirty="0" smtClean="0"/>
              <a:t> normal. </a:t>
            </a:r>
            <a:r>
              <a:rPr lang="es-ES" sz="3600" dirty="0" err="1" smtClean="0"/>
              <a:t>Model</a:t>
            </a:r>
            <a:r>
              <a:rPr lang="es-ES" sz="3600" dirty="0" smtClean="0"/>
              <a:t> and posterior</a:t>
            </a:r>
            <a:endParaRPr lang="es-ES" sz="36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1293" y="1464366"/>
            <a:ext cx="9222233" cy="5313348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7536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err="1" smtClean="0"/>
              <a:t>Sampling</a:t>
            </a:r>
            <a:r>
              <a:rPr lang="es-ES" sz="4000" dirty="0" smtClean="0"/>
              <a:t> </a:t>
            </a:r>
            <a:r>
              <a:rPr lang="es-ES" sz="4000" dirty="0" err="1" smtClean="0"/>
              <a:t>the</a:t>
            </a:r>
            <a:r>
              <a:rPr lang="es-ES" sz="4000" dirty="0" smtClean="0"/>
              <a:t> </a:t>
            </a:r>
            <a:r>
              <a:rPr lang="es-ES" sz="4000" dirty="0" err="1" smtClean="0"/>
              <a:t>bi-variate</a:t>
            </a:r>
            <a:r>
              <a:rPr lang="es-ES" sz="4000" dirty="0" smtClean="0"/>
              <a:t> normal. </a:t>
            </a:r>
            <a:r>
              <a:rPr lang="es-ES" sz="4000" dirty="0" err="1" smtClean="0"/>
              <a:t>Gibbs</a:t>
            </a:r>
            <a:r>
              <a:rPr lang="es-ES" sz="4000" dirty="0" smtClean="0"/>
              <a:t> </a:t>
            </a:r>
            <a:r>
              <a:rPr lang="es-ES" sz="4000" dirty="0" err="1" smtClean="0"/>
              <a:t>sampler</a:t>
            </a:r>
            <a:endParaRPr lang="es-ES" sz="40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84" y="1330036"/>
            <a:ext cx="6609114" cy="534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95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Sampling</a:t>
            </a:r>
            <a:r>
              <a:rPr lang="es-ES" sz="3600" dirty="0" smtClean="0"/>
              <a:t> </a:t>
            </a:r>
            <a:r>
              <a:rPr lang="es-ES" sz="3600" dirty="0" err="1" smtClean="0"/>
              <a:t>the</a:t>
            </a:r>
            <a:r>
              <a:rPr lang="es-ES" sz="3600" dirty="0" smtClean="0"/>
              <a:t> </a:t>
            </a:r>
            <a:r>
              <a:rPr lang="es-ES" sz="3600" dirty="0" err="1" smtClean="0"/>
              <a:t>bi-variate</a:t>
            </a:r>
            <a:r>
              <a:rPr lang="es-ES" sz="3600" dirty="0" smtClean="0"/>
              <a:t> normal. </a:t>
            </a:r>
            <a:r>
              <a:rPr lang="es-ES" sz="3600" dirty="0" err="1" smtClean="0"/>
              <a:t>Metropolis</a:t>
            </a:r>
            <a:r>
              <a:rPr lang="es-ES" sz="3600" dirty="0" smtClean="0"/>
              <a:t> Hastings</a:t>
            </a:r>
            <a:endParaRPr lang="es-ES" sz="36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689" y="2658583"/>
            <a:ext cx="7607220" cy="36033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502" y="1374255"/>
            <a:ext cx="4122410" cy="128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38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Sampling</a:t>
            </a:r>
            <a:r>
              <a:rPr lang="es-ES" sz="3600" dirty="0" smtClean="0"/>
              <a:t> </a:t>
            </a:r>
            <a:r>
              <a:rPr lang="es-ES" sz="3600" dirty="0" err="1" smtClean="0"/>
              <a:t>the</a:t>
            </a:r>
            <a:r>
              <a:rPr lang="es-ES" sz="3600" dirty="0" smtClean="0"/>
              <a:t> </a:t>
            </a:r>
            <a:r>
              <a:rPr lang="es-ES" sz="3600" dirty="0" err="1" smtClean="0"/>
              <a:t>bi-variate</a:t>
            </a:r>
            <a:r>
              <a:rPr lang="es-ES" sz="3600" dirty="0" smtClean="0"/>
              <a:t> normal. </a:t>
            </a:r>
            <a:r>
              <a:rPr lang="es-ES" sz="3600" dirty="0" err="1" smtClean="0"/>
              <a:t>Metropolis</a:t>
            </a:r>
            <a:r>
              <a:rPr lang="es-ES" sz="3600" dirty="0" smtClean="0"/>
              <a:t> Hastings</a:t>
            </a:r>
            <a:endParaRPr lang="es-ES" sz="36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4" y="1295992"/>
            <a:ext cx="6497781" cy="54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241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Sampling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bi-variate</a:t>
            </a:r>
            <a:r>
              <a:rPr lang="es-ES" dirty="0" smtClean="0"/>
              <a:t> normal. </a:t>
            </a:r>
            <a:r>
              <a:rPr lang="es-ES" dirty="0" err="1" smtClean="0"/>
              <a:t>Answers</a:t>
            </a:r>
            <a:r>
              <a:rPr lang="es-ES" dirty="0" smtClean="0"/>
              <a:t>….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109" y="1690688"/>
            <a:ext cx="5798000" cy="48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87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err="1" smtClean="0"/>
              <a:t>Bayesian</a:t>
            </a:r>
            <a:r>
              <a:rPr lang="es-ES" sz="4000" dirty="0" smtClean="0"/>
              <a:t> </a:t>
            </a:r>
            <a:r>
              <a:rPr lang="es-ES" sz="4000" dirty="0" err="1" smtClean="0"/>
              <a:t>Probit</a:t>
            </a:r>
            <a:r>
              <a:rPr lang="es-ES" sz="4000" dirty="0" smtClean="0"/>
              <a:t> </a:t>
            </a:r>
            <a:r>
              <a:rPr lang="es-ES" sz="4000" dirty="0" err="1" smtClean="0"/>
              <a:t>Regression</a:t>
            </a:r>
            <a:r>
              <a:rPr lang="es-ES" sz="4000" dirty="0" smtClean="0"/>
              <a:t> </a:t>
            </a:r>
            <a:endParaRPr lang="es-ES" sz="40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856" y="1299268"/>
            <a:ext cx="7643725" cy="5558732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3393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err="1" smtClean="0"/>
              <a:t>Bayesian</a:t>
            </a:r>
            <a:r>
              <a:rPr lang="es-ES" sz="4000" dirty="0" smtClean="0"/>
              <a:t> </a:t>
            </a:r>
            <a:r>
              <a:rPr lang="es-ES" sz="4000" dirty="0" err="1" smtClean="0"/>
              <a:t>Probit</a:t>
            </a:r>
            <a:r>
              <a:rPr lang="es-ES" sz="4000" dirty="0" smtClean="0"/>
              <a:t> </a:t>
            </a:r>
            <a:r>
              <a:rPr lang="es-ES" sz="4000" dirty="0" err="1" smtClean="0"/>
              <a:t>Regression</a:t>
            </a:r>
            <a:r>
              <a:rPr lang="es-ES" sz="4000" dirty="0" smtClean="0"/>
              <a:t>  MH</a:t>
            </a:r>
            <a:endParaRPr lang="es-ES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535" y="1339711"/>
            <a:ext cx="7076138" cy="519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77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err="1" smtClean="0"/>
              <a:t>Bayesian</a:t>
            </a:r>
            <a:r>
              <a:rPr lang="es-ES" sz="3200" dirty="0" smtClean="0"/>
              <a:t> </a:t>
            </a:r>
            <a:r>
              <a:rPr lang="es-ES" sz="3200" dirty="0" err="1" smtClean="0"/>
              <a:t>Poisson</a:t>
            </a:r>
            <a:r>
              <a:rPr lang="es-ES" sz="3200" dirty="0" smtClean="0"/>
              <a:t> </a:t>
            </a:r>
            <a:r>
              <a:rPr lang="es-ES" sz="3200" dirty="0" err="1" smtClean="0"/>
              <a:t>Regression</a:t>
            </a:r>
            <a:r>
              <a:rPr lang="es-ES" sz="3200" dirty="0" smtClean="0"/>
              <a:t>. </a:t>
            </a:r>
            <a:r>
              <a:rPr lang="es-ES" sz="3200" dirty="0" err="1" smtClean="0"/>
              <a:t>Offspring</a:t>
            </a:r>
            <a:r>
              <a:rPr lang="es-ES" sz="3200" dirty="0" smtClean="0"/>
              <a:t> of </a:t>
            </a:r>
            <a:r>
              <a:rPr lang="es-ES" sz="3200" dirty="0" err="1" smtClean="0"/>
              <a:t>birds</a:t>
            </a:r>
            <a:r>
              <a:rPr lang="es-ES" sz="3200" dirty="0" smtClean="0"/>
              <a:t> </a:t>
            </a:r>
            <a:r>
              <a:rPr lang="es-ES" sz="3200" dirty="0" err="1" smtClean="0"/>
              <a:t>given</a:t>
            </a:r>
            <a:r>
              <a:rPr lang="es-ES" sz="3200" dirty="0" smtClean="0"/>
              <a:t> </a:t>
            </a:r>
            <a:r>
              <a:rPr lang="es-ES" sz="3200" dirty="0" err="1" smtClean="0"/>
              <a:t>age</a:t>
            </a:r>
            <a:endParaRPr lang="es-ES" sz="32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7" y="1399309"/>
            <a:ext cx="10292121" cy="49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7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err="1" smtClean="0"/>
              <a:t>Bayesian</a:t>
            </a:r>
            <a:r>
              <a:rPr lang="es-ES" sz="4000" dirty="0" smtClean="0"/>
              <a:t> </a:t>
            </a:r>
            <a:r>
              <a:rPr lang="es-ES" sz="4000" dirty="0" err="1" smtClean="0"/>
              <a:t>Poisson</a:t>
            </a:r>
            <a:r>
              <a:rPr lang="es-ES" sz="4000" dirty="0" smtClean="0"/>
              <a:t> </a:t>
            </a:r>
            <a:r>
              <a:rPr lang="es-ES" sz="4000" dirty="0" err="1" smtClean="0"/>
              <a:t>Regression</a:t>
            </a:r>
            <a:endParaRPr lang="es-ES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Offspring</a:t>
            </a:r>
            <a:r>
              <a:rPr lang="es-ES" dirty="0" smtClean="0"/>
              <a:t>  Y </a:t>
            </a:r>
            <a:r>
              <a:rPr lang="es-ES" dirty="0" err="1" smtClean="0"/>
              <a:t>given</a:t>
            </a:r>
            <a:r>
              <a:rPr lang="es-ES" dirty="0" smtClean="0"/>
              <a:t> </a:t>
            </a:r>
            <a:r>
              <a:rPr lang="es-ES" dirty="0" err="1" smtClean="0"/>
              <a:t>age</a:t>
            </a:r>
            <a:r>
              <a:rPr lang="es-ES" dirty="0" smtClean="0"/>
              <a:t>?? </a:t>
            </a:r>
            <a:r>
              <a:rPr lang="es-ES" dirty="0"/>
              <a:t> </a:t>
            </a:r>
            <a:r>
              <a:rPr lang="es-ES" dirty="0" smtClean="0"/>
              <a:t>Per </a:t>
            </a:r>
            <a:r>
              <a:rPr lang="es-ES" dirty="0" err="1" smtClean="0"/>
              <a:t>age</a:t>
            </a:r>
            <a:r>
              <a:rPr lang="es-ES" dirty="0" smtClean="0"/>
              <a:t>?? Linear??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142" y="2308254"/>
            <a:ext cx="3867719" cy="21773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49" y="4664971"/>
            <a:ext cx="5726908" cy="199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74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err="1" smtClean="0"/>
              <a:t>Bayesian</a:t>
            </a:r>
            <a:r>
              <a:rPr lang="es-ES" sz="4000" dirty="0" smtClean="0"/>
              <a:t> </a:t>
            </a:r>
            <a:r>
              <a:rPr lang="es-ES" sz="4000" dirty="0" err="1" smtClean="0"/>
              <a:t>Poisson</a:t>
            </a:r>
            <a:r>
              <a:rPr lang="es-ES" sz="4000" dirty="0" smtClean="0"/>
              <a:t> </a:t>
            </a:r>
            <a:r>
              <a:rPr lang="es-ES" sz="4000" dirty="0" err="1" smtClean="0"/>
              <a:t>Regression</a:t>
            </a:r>
            <a:endParaRPr lang="es-ES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Prior and posterior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Acceptance</a:t>
            </a:r>
            <a:r>
              <a:rPr lang="es-ES" dirty="0" smtClean="0"/>
              <a:t> </a:t>
            </a:r>
            <a:r>
              <a:rPr lang="es-ES" dirty="0" err="1" smtClean="0"/>
              <a:t>probability</a:t>
            </a:r>
            <a:r>
              <a:rPr lang="es-ES" dirty="0" smtClean="0"/>
              <a:t> in MH 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362" y="2467049"/>
            <a:ext cx="6560457" cy="15342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936" y="4821382"/>
            <a:ext cx="8710128" cy="199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err="1" smtClean="0"/>
              <a:t>Sources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French and DRI  (2000) Ch 7</a:t>
            </a:r>
          </a:p>
          <a:p>
            <a:pPr marL="0" indent="0">
              <a:buNone/>
            </a:pPr>
            <a:r>
              <a:rPr lang="es-ES" dirty="0" smtClean="0"/>
              <a:t>DRI et al (2010) Ch4</a:t>
            </a:r>
          </a:p>
          <a:p>
            <a:pPr marL="0" indent="0">
              <a:buNone/>
            </a:pPr>
            <a:r>
              <a:rPr lang="es-ES" dirty="0" smtClean="0"/>
              <a:t>BDA3 (2015) Ch11, 12 </a:t>
            </a:r>
          </a:p>
          <a:p>
            <a:pPr marL="0" indent="0">
              <a:buNone/>
            </a:pPr>
            <a:r>
              <a:rPr lang="es-ES" dirty="0" err="1" smtClean="0"/>
              <a:t>Hoff</a:t>
            </a:r>
            <a:r>
              <a:rPr lang="es-ES" dirty="0" smtClean="0"/>
              <a:t> (2009) Ch 6,7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53049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 </a:t>
            </a:r>
            <a:r>
              <a:rPr lang="es-ES" dirty="0" smtClean="0"/>
              <a:t> 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MH 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theory</a:t>
            </a:r>
            <a:endParaRPr lang="es-ES" sz="4400" dirty="0">
              <a:solidFill>
                <a:srgbClr val="FF0000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07231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Recall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785" y="1402195"/>
            <a:ext cx="9586430" cy="505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440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Convergence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Kernel</a:t>
            </a:r>
            <a:r>
              <a:rPr lang="es-ES" dirty="0" smtClean="0"/>
              <a:t>    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70075"/>
            <a:ext cx="7975586" cy="38298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431" y="1830452"/>
            <a:ext cx="1838169" cy="50416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802" y="3069027"/>
            <a:ext cx="9267608" cy="229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263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Hybrid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 algos</a:t>
            </a:r>
            <a:endParaRPr lang="es-ES" sz="4400" dirty="0">
              <a:solidFill>
                <a:srgbClr val="FF0000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DataLab CSIC</a:t>
            </a:r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18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Typical</a:t>
            </a:r>
            <a:r>
              <a:rPr lang="es-ES" dirty="0" smtClean="0"/>
              <a:t> </a:t>
            </a:r>
            <a:r>
              <a:rPr lang="es-ES" dirty="0" err="1" smtClean="0"/>
              <a:t>situation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Frequently</a:t>
            </a:r>
            <a:r>
              <a:rPr lang="es-ES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err="1" smtClean="0"/>
              <a:t>Some</a:t>
            </a:r>
            <a:r>
              <a:rPr lang="es-ES" dirty="0" smtClean="0"/>
              <a:t> posterior </a:t>
            </a:r>
            <a:r>
              <a:rPr lang="es-ES" dirty="0" err="1" smtClean="0"/>
              <a:t>conditionals</a:t>
            </a:r>
            <a:r>
              <a:rPr lang="es-ES" dirty="0" smtClean="0"/>
              <a:t> </a:t>
            </a:r>
            <a:r>
              <a:rPr lang="es-ES" dirty="0" err="1" smtClean="0"/>
              <a:t>available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efficient</a:t>
            </a:r>
            <a:r>
              <a:rPr lang="es-ES" dirty="0" smtClean="0"/>
              <a:t> </a:t>
            </a:r>
            <a:r>
              <a:rPr lang="es-ES" dirty="0" err="1" smtClean="0"/>
              <a:t>sampling</a:t>
            </a: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others</a:t>
            </a:r>
            <a:r>
              <a:rPr lang="es-ES" dirty="0" smtClean="0"/>
              <a:t>, </a:t>
            </a:r>
            <a:r>
              <a:rPr lang="es-ES" dirty="0" err="1" smtClean="0"/>
              <a:t>just</a:t>
            </a:r>
            <a:r>
              <a:rPr lang="es-ES" dirty="0" smtClean="0"/>
              <a:t> </a:t>
            </a:r>
            <a:r>
              <a:rPr lang="es-ES" dirty="0" err="1" smtClean="0"/>
              <a:t>known</a:t>
            </a:r>
            <a:r>
              <a:rPr lang="es-ES" dirty="0" smtClean="0"/>
              <a:t> up to a </a:t>
            </a:r>
            <a:r>
              <a:rPr lang="es-ES" dirty="0" err="1" smtClean="0"/>
              <a:t>constant</a:t>
            </a: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Hybrid</a:t>
            </a:r>
            <a:r>
              <a:rPr lang="es-ES" dirty="0" smtClean="0"/>
              <a:t> </a:t>
            </a:r>
            <a:r>
              <a:rPr lang="es-ES" dirty="0" err="1" smtClean="0"/>
              <a:t>samplers</a:t>
            </a:r>
            <a:endParaRPr lang="es-ES" dirty="0" smtClean="0"/>
          </a:p>
          <a:p>
            <a:r>
              <a:rPr lang="es-ES" dirty="0" err="1" smtClean="0"/>
              <a:t>Gibbs</a:t>
            </a:r>
            <a:r>
              <a:rPr lang="es-ES" dirty="0" smtClean="0"/>
              <a:t> </a:t>
            </a:r>
            <a:r>
              <a:rPr lang="es-ES" dirty="0" err="1" smtClean="0"/>
              <a:t>steps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type</a:t>
            </a:r>
            <a:r>
              <a:rPr lang="es-ES" dirty="0" smtClean="0"/>
              <a:t> 1 </a:t>
            </a:r>
            <a:r>
              <a:rPr lang="es-ES" dirty="0" err="1" smtClean="0"/>
              <a:t>conditionals</a:t>
            </a:r>
            <a:endParaRPr lang="es-ES" dirty="0" smtClean="0"/>
          </a:p>
          <a:p>
            <a:r>
              <a:rPr lang="es-ES" dirty="0" smtClean="0"/>
              <a:t>MH </a:t>
            </a:r>
            <a:r>
              <a:rPr lang="es-ES" dirty="0" err="1" smtClean="0"/>
              <a:t>steps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type</a:t>
            </a:r>
            <a:r>
              <a:rPr lang="es-ES" dirty="0" smtClean="0"/>
              <a:t> 2 </a:t>
            </a:r>
            <a:r>
              <a:rPr lang="es-ES" dirty="0" err="1" smtClean="0"/>
              <a:t>conditionals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err="1" smtClean="0"/>
              <a:t>DataLab</a:t>
            </a:r>
            <a:r>
              <a:rPr lang="es-ES" dirty="0" smtClean="0"/>
              <a:t> CSIC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41523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Case </a:t>
            </a:r>
            <a:r>
              <a:rPr lang="es-ES" dirty="0" err="1" smtClean="0"/>
              <a:t>study</a:t>
            </a:r>
            <a:r>
              <a:rPr lang="es-ES" dirty="0" smtClean="0"/>
              <a:t>: </a:t>
            </a:r>
            <a:r>
              <a:rPr lang="es-ES" dirty="0" err="1" smtClean="0"/>
              <a:t>Aviation</a:t>
            </a:r>
            <a:r>
              <a:rPr lang="es-ES" dirty="0" smtClean="0"/>
              <a:t> safety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Development</a:t>
            </a:r>
            <a:r>
              <a:rPr lang="es-ES" dirty="0" smtClean="0"/>
              <a:t> of </a:t>
            </a:r>
            <a:r>
              <a:rPr lang="es-ES" dirty="0" err="1" smtClean="0"/>
              <a:t>National</a:t>
            </a:r>
            <a:r>
              <a:rPr lang="es-ES" dirty="0" smtClean="0"/>
              <a:t> </a:t>
            </a:r>
            <a:r>
              <a:rPr lang="es-ES" dirty="0" err="1" smtClean="0"/>
              <a:t>Aviation</a:t>
            </a:r>
            <a:r>
              <a:rPr lang="es-ES" dirty="0" smtClean="0"/>
              <a:t> Safety Plan. TCAS </a:t>
            </a:r>
            <a:r>
              <a:rPr lang="es-ES" dirty="0" err="1" smtClean="0"/>
              <a:t>warnings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233" y="2590800"/>
            <a:ext cx="7455483" cy="32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10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Aviation</a:t>
            </a:r>
            <a:r>
              <a:rPr lang="es-ES" dirty="0" smtClean="0"/>
              <a:t> safety. Stress </a:t>
            </a:r>
            <a:r>
              <a:rPr lang="es-ES" dirty="0" err="1" smtClean="0"/>
              <a:t>effect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837" y="2918373"/>
            <a:ext cx="7280899" cy="19445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24" y="2318049"/>
            <a:ext cx="4010891" cy="293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465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Aviation</a:t>
            </a:r>
            <a:r>
              <a:rPr lang="es-ES" dirty="0" smtClean="0"/>
              <a:t> safety. Stress </a:t>
            </a:r>
            <a:r>
              <a:rPr lang="es-ES" dirty="0" err="1" smtClean="0"/>
              <a:t>effect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969818" y="1690688"/>
            <a:ext cx="97397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Posterior </a:t>
            </a:r>
            <a:r>
              <a:rPr lang="es-ES" sz="3200" dirty="0" err="1" smtClean="0"/>
              <a:t>proportional</a:t>
            </a:r>
            <a:r>
              <a:rPr lang="es-ES" sz="3200" dirty="0" smtClean="0"/>
              <a:t> to</a:t>
            </a:r>
          </a:p>
          <a:p>
            <a:endParaRPr lang="es-ES" sz="3200" dirty="0"/>
          </a:p>
          <a:p>
            <a:endParaRPr lang="es-ES" sz="3200" dirty="0" smtClean="0"/>
          </a:p>
          <a:p>
            <a:endParaRPr lang="es-ES" sz="3200" dirty="0"/>
          </a:p>
          <a:p>
            <a:r>
              <a:rPr lang="es-ES" sz="3200" dirty="0" smtClean="0"/>
              <a:t>Posterior </a:t>
            </a:r>
            <a:r>
              <a:rPr lang="es-ES" sz="3200" dirty="0" err="1" smtClean="0"/>
              <a:t>conditionals</a:t>
            </a:r>
            <a:r>
              <a:rPr lang="es-ES" sz="3200" dirty="0" smtClean="0"/>
              <a:t> </a:t>
            </a:r>
            <a:endParaRPr lang="es-ES" sz="3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384" y="2184865"/>
            <a:ext cx="8230611" cy="112798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717" y="3263094"/>
            <a:ext cx="7442283" cy="277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347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Aviation</a:t>
            </a:r>
            <a:r>
              <a:rPr lang="es-ES" dirty="0" smtClean="0"/>
              <a:t> safety. Stress </a:t>
            </a:r>
            <a:r>
              <a:rPr lang="es-ES" dirty="0" err="1" smtClean="0"/>
              <a:t>effect</a:t>
            </a:r>
            <a:r>
              <a:rPr lang="es-ES" dirty="0" smtClean="0"/>
              <a:t>  algo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969818" y="1690688"/>
            <a:ext cx="9739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32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232540"/>
            <a:ext cx="11129234" cy="53760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50" y="4078290"/>
            <a:ext cx="1668123" cy="3637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073" y="4105571"/>
            <a:ext cx="725271" cy="3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35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Aviation</a:t>
            </a:r>
            <a:r>
              <a:rPr lang="es-ES" dirty="0" smtClean="0"/>
              <a:t> safety. Uses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969818" y="1690688"/>
            <a:ext cx="9739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3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18" y="1471589"/>
            <a:ext cx="8734214" cy="16077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6336"/>
            <a:ext cx="4731327" cy="247391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335" y="3765156"/>
            <a:ext cx="4721719" cy="224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19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Labs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3.1 </a:t>
            </a:r>
            <a:r>
              <a:rPr lang="es-ES" dirty="0" err="1" smtClean="0"/>
              <a:t>Gibbs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Basic, Re-</a:t>
            </a:r>
            <a:r>
              <a:rPr lang="es-ES" dirty="0" err="1" smtClean="0"/>
              <a:t>usable,Paralel</a:t>
            </a:r>
            <a:r>
              <a:rPr lang="es-ES" dirty="0" smtClean="0"/>
              <a:t> </a:t>
            </a:r>
            <a:r>
              <a:rPr lang="es-ES" dirty="0" err="1" smtClean="0"/>
              <a:t>chains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Multivariate</a:t>
            </a:r>
            <a:r>
              <a:rPr lang="es-ES" dirty="0" smtClean="0"/>
              <a:t> normal </a:t>
            </a:r>
          </a:p>
          <a:p>
            <a:pPr marL="0" indent="0">
              <a:buNone/>
            </a:pPr>
            <a:r>
              <a:rPr lang="es-ES" dirty="0" smtClean="0"/>
              <a:t>Normal-gamma </a:t>
            </a:r>
            <a:r>
              <a:rPr lang="es-ES" dirty="0" err="1" smtClean="0"/>
              <a:t>inverse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 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88858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Comments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Gibbs</a:t>
            </a:r>
            <a:r>
              <a:rPr lang="es-ES" dirty="0" smtClean="0"/>
              <a:t> </a:t>
            </a:r>
            <a:r>
              <a:rPr lang="es-ES" dirty="0" err="1" smtClean="0"/>
              <a:t>requires</a:t>
            </a:r>
            <a:r>
              <a:rPr lang="es-ES" dirty="0" smtClean="0"/>
              <a:t> more </a:t>
            </a:r>
            <a:r>
              <a:rPr lang="es-ES" dirty="0" err="1" smtClean="0"/>
              <a:t>analysis</a:t>
            </a:r>
            <a:r>
              <a:rPr lang="es-ES" dirty="0" smtClean="0"/>
              <a:t>.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always</a:t>
            </a:r>
            <a:r>
              <a:rPr lang="es-ES" dirty="0" smtClean="0"/>
              <a:t> </a:t>
            </a:r>
            <a:r>
              <a:rPr lang="es-ES" dirty="0" err="1" smtClean="0"/>
              <a:t>feasible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Metropolis</a:t>
            </a:r>
            <a:r>
              <a:rPr lang="es-ES" dirty="0" smtClean="0"/>
              <a:t> </a:t>
            </a:r>
            <a:r>
              <a:rPr lang="es-ES" dirty="0" err="1" smtClean="0"/>
              <a:t>requires</a:t>
            </a:r>
            <a:r>
              <a:rPr lang="es-ES" dirty="0" smtClean="0"/>
              <a:t> </a:t>
            </a:r>
            <a:r>
              <a:rPr lang="es-ES" dirty="0" err="1" smtClean="0"/>
              <a:t>less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r>
              <a:rPr lang="es-ES" dirty="0" smtClean="0"/>
              <a:t>. </a:t>
            </a:r>
            <a:r>
              <a:rPr lang="es-ES" dirty="0" err="1" smtClean="0"/>
              <a:t>Not</a:t>
            </a:r>
            <a:r>
              <a:rPr lang="es-ES" dirty="0" smtClean="0"/>
              <a:t> so </a:t>
            </a:r>
            <a:r>
              <a:rPr lang="es-ES" dirty="0" err="1" smtClean="0"/>
              <a:t>fast</a:t>
            </a:r>
            <a:r>
              <a:rPr lang="es-ES" dirty="0" smtClean="0"/>
              <a:t>. More </a:t>
            </a:r>
            <a:r>
              <a:rPr lang="es-ES" dirty="0" err="1" smtClean="0"/>
              <a:t>automatic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Recall</a:t>
            </a:r>
            <a:r>
              <a:rPr lang="es-ES" dirty="0" smtClean="0"/>
              <a:t> </a:t>
            </a:r>
            <a:r>
              <a:rPr lang="es-ES" dirty="0" err="1" smtClean="0"/>
              <a:t>potentially</a:t>
            </a:r>
            <a:r>
              <a:rPr lang="es-ES" dirty="0" smtClean="0"/>
              <a:t> </a:t>
            </a:r>
            <a:r>
              <a:rPr lang="es-ES" dirty="0" err="1" smtClean="0"/>
              <a:t>severe</a:t>
            </a:r>
            <a:r>
              <a:rPr lang="es-ES" dirty="0" smtClean="0"/>
              <a:t> </a:t>
            </a:r>
            <a:r>
              <a:rPr lang="es-ES" dirty="0" err="1" smtClean="0"/>
              <a:t>autocorrelation</a:t>
            </a:r>
            <a:r>
              <a:rPr lang="es-ES" dirty="0" smtClean="0"/>
              <a:t> </a:t>
            </a:r>
            <a:r>
              <a:rPr lang="es-ES" dirty="0" err="1" smtClean="0"/>
              <a:t>problems</a:t>
            </a:r>
            <a:r>
              <a:rPr lang="es-ES" dirty="0" smtClean="0"/>
              <a:t>, </a:t>
            </a:r>
            <a:r>
              <a:rPr lang="es-ES" dirty="0" err="1" smtClean="0"/>
              <a:t>slow</a:t>
            </a:r>
            <a:r>
              <a:rPr lang="es-ES" dirty="0" smtClean="0"/>
              <a:t> </a:t>
            </a:r>
            <a:r>
              <a:rPr lang="es-ES" dirty="0" err="1" smtClean="0"/>
              <a:t>mixing</a:t>
            </a:r>
            <a:r>
              <a:rPr lang="es-ES" dirty="0" smtClean="0"/>
              <a:t>, </a:t>
            </a:r>
            <a:r>
              <a:rPr lang="es-ES" dirty="0" err="1" smtClean="0"/>
              <a:t>convergence</a:t>
            </a:r>
            <a:r>
              <a:rPr lang="es-ES" dirty="0" smtClean="0"/>
              <a:t>,…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62469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 </a:t>
            </a:r>
            <a:r>
              <a:rPr lang="es-ES" dirty="0" smtClean="0"/>
              <a:t> 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c. 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Hamiltonian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 Monte Carlo </a:t>
            </a:r>
            <a:endParaRPr lang="es-ES" sz="4400" dirty="0">
              <a:solidFill>
                <a:srgbClr val="FF0000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02715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err="1" smtClean="0"/>
              <a:t>Brief</a:t>
            </a:r>
            <a:r>
              <a:rPr lang="es-ES" b="1" dirty="0" smtClean="0"/>
              <a:t> </a:t>
            </a:r>
            <a:r>
              <a:rPr lang="es-ES" b="1" dirty="0" err="1" smtClean="0"/>
              <a:t>description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 </a:t>
            </a:r>
            <a:endParaRPr lang="es-ES" dirty="0"/>
          </a:p>
          <a:p>
            <a:pPr marL="0" indent="0">
              <a:buNone/>
            </a:pP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introduced</a:t>
            </a:r>
            <a:r>
              <a:rPr lang="es-ES" dirty="0" smtClean="0"/>
              <a:t> MCMC, </a:t>
            </a:r>
            <a:r>
              <a:rPr lang="es-ES" dirty="0" err="1" smtClean="0"/>
              <a:t>Gibbs</a:t>
            </a:r>
            <a:r>
              <a:rPr lang="es-ES" dirty="0" smtClean="0"/>
              <a:t> </a:t>
            </a:r>
            <a:r>
              <a:rPr lang="es-ES" dirty="0" err="1" smtClean="0"/>
              <a:t>sampling</a:t>
            </a:r>
            <a:r>
              <a:rPr lang="es-ES" dirty="0"/>
              <a:t> </a:t>
            </a:r>
            <a:r>
              <a:rPr lang="es-ES" dirty="0" smtClean="0"/>
              <a:t>and </a:t>
            </a:r>
            <a:r>
              <a:rPr lang="es-ES" dirty="0" err="1" smtClean="0"/>
              <a:t>Metropolis</a:t>
            </a:r>
            <a:r>
              <a:rPr lang="es-ES" dirty="0" smtClean="0"/>
              <a:t>-Hastings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focus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Hamiltonian</a:t>
            </a:r>
            <a:r>
              <a:rPr lang="es-ES" dirty="0" smtClean="0"/>
              <a:t> Monte Carlo HMC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48423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err="1" smtClean="0"/>
              <a:t>Sources</a:t>
            </a:r>
            <a:r>
              <a:rPr lang="es-ES" b="1" dirty="0" smtClean="0"/>
              <a:t> 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/>
              <a:t>Sources</a:t>
            </a:r>
            <a:r>
              <a:rPr lang="es-ES" dirty="0" smtClean="0"/>
              <a:t>:</a:t>
            </a:r>
          </a:p>
          <a:p>
            <a:pPr marL="457200" lvl="1" indent="0">
              <a:buNone/>
            </a:pPr>
            <a:r>
              <a:rPr lang="es-ES" dirty="0" smtClean="0"/>
              <a:t>BDA3 (2015) 12.4 and 12.5</a:t>
            </a:r>
          </a:p>
          <a:p>
            <a:pPr marL="457200" lvl="1" indent="0">
              <a:buNone/>
            </a:pPr>
            <a:r>
              <a:rPr lang="es-ES" dirty="0" smtClean="0"/>
              <a:t>Thomas and Tu. </a:t>
            </a:r>
            <a:r>
              <a:rPr lang="es-ES" dirty="0" err="1" smtClean="0"/>
              <a:t>Learning</a:t>
            </a:r>
            <a:r>
              <a:rPr lang="es-ES" dirty="0" smtClean="0"/>
              <a:t> HMC in R </a:t>
            </a:r>
          </a:p>
          <a:p>
            <a:pPr marL="457200" lvl="1" indent="0">
              <a:buNone/>
            </a:pPr>
            <a:r>
              <a:rPr lang="es-ES" dirty="0" smtClean="0"/>
              <a:t>Betancourt. A conceptual </a:t>
            </a:r>
            <a:r>
              <a:rPr lang="es-ES" dirty="0" err="1" smtClean="0"/>
              <a:t>intro</a:t>
            </a:r>
            <a:r>
              <a:rPr lang="es-ES" dirty="0" smtClean="0"/>
              <a:t> to HMC </a:t>
            </a:r>
          </a:p>
          <a:p>
            <a:pPr marL="457200" lvl="1" indent="0">
              <a:buNone/>
            </a:pPr>
            <a:r>
              <a:rPr lang="es-ES" dirty="0" err="1" smtClean="0"/>
              <a:t>Neal</a:t>
            </a:r>
            <a:r>
              <a:rPr lang="es-ES" dirty="0" smtClean="0"/>
              <a:t>. MCMC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Hamiltonian</a:t>
            </a:r>
            <a:r>
              <a:rPr lang="es-ES" dirty="0" smtClean="0"/>
              <a:t> </a:t>
            </a:r>
            <a:r>
              <a:rPr lang="es-ES" dirty="0" err="1" smtClean="0"/>
              <a:t>dynamics</a:t>
            </a:r>
            <a:endParaRPr lang="es-ES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23715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Labs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3.3 </a:t>
            </a:r>
            <a:r>
              <a:rPr lang="es-ES" dirty="0" err="1" smtClean="0"/>
              <a:t>Hamiltonian</a:t>
            </a:r>
            <a:r>
              <a:rPr lang="es-ES" dirty="0" smtClean="0"/>
              <a:t> MC </a:t>
            </a:r>
          </a:p>
          <a:p>
            <a:pPr marL="0" indent="0">
              <a:buNone/>
            </a:pPr>
            <a:r>
              <a:rPr lang="es-ES" dirty="0" err="1" smtClean="0"/>
              <a:t>Multivariate</a:t>
            </a:r>
            <a:r>
              <a:rPr lang="es-ES" dirty="0" smtClean="0"/>
              <a:t> normal</a:t>
            </a:r>
          </a:p>
          <a:p>
            <a:pPr marL="0" indent="0">
              <a:buNone/>
            </a:pPr>
            <a:r>
              <a:rPr lang="es-ES" dirty="0" err="1" smtClean="0"/>
              <a:t>Hmclearn</a:t>
            </a:r>
            <a:r>
              <a:rPr lang="es-ES" dirty="0" smtClean="0"/>
              <a:t>: Linear </a:t>
            </a:r>
            <a:r>
              <a:rPr lang="es-ES" dirty="0" err="1" smtClean="0"/>
              <a:t>regression</a:t>
            </a:r>
            <a:r>
              <a:rPr lang="es-ES" dirty="0" smtClean="0"/>
              <a:t>, </a:t>
            </a:r>
            <a:r>
              <a:rPr lang="es-ES" dirty="0" err="1" smtClean="0"/>
              <a:t>Logistic</a:t>
            </a:r>
            <a:r>
              <a:rPr lang="es-ES" dirty="0" smtClean="0"/>
              <a:t> </a:t>
            </a:r>
            <a:r>
              <a:rPr lang="es-ES" dirty="0" err="1" smtClean="0"/>
              <a:t>regression</a:t>
            </a:r>
            <a:r>
              <a:rPr lang="es-ES" dirty="0" smtClean="0"/>
              <a:t> (</a:t>
            </a:r>
            <a:r>
              <a:rPr lang="es-ES" dirty="0" err="1" smtClean="0"/>
              <a:t>ecology</a:t>
            </a:r>
            <a:r>
              <a:rPr lang="es-ES" dirty="0" smtClean="0"/>
              <a:t>)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Stan </a:t>
            </a:r>
            <a:r>
              <a:rPr lang="es-ES" dirty="0" err="1" smtClean="0"/>
              <a:t>afterwards</a:t>
            </a:r>
            <a:r>
              <a:rPr lang="es-ES" dirty="0" smtClean="0"/>
              <a:t>!!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02271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Hamiltonian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 MC.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Basics</a:t>
            </a:r>
            <a:endParaRPr lang="es-ES" sz="4400" dirty="0">
              <a:solidFill>
                <a:srgbClr val="FF0000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DataLab. CSIC</a:t>
            </a:r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6234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HMC. Pros and </a:t>
            </a:r>
            <a:r>
              <a:rPr lang="es-ES" dirty="0" err="1" smtClean="0"/>
              <a:t>cons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Improved</a:t>
            </a:r>
            <a:r>
              <a:rPr lang="es-ES" dirty="0" smtClean="0"/>
              <a:t> </a:t>
            </a:r>
            <a:r>
              <a:rPr lang="es-ES" dirty="0" err="1" smtClean="0"/>
              <a:t>computational</a:t>
            </a:r>
            <a:r>
              <a:rPr lang="es-ES" dirty="0" smtClean="0"/>
              <a:t> </a:t>
            </a:r>
            <a:r>
              <a:rPr lang="es-ES" dirty="0" err="1" smtClean="0"/>
              <a:t>efficiency</a:t>
            </a:r>
            <a:r>
              <a:rPr lang="es-ES" dirty="0" smtClean="0"/>
              <a:t> </a:t>
            </a:r>
            <a:r>
              <a:rPr lang="es-ES" dirty="0" err="1" smtClean="0"/>
              <a:t>over</a:t>
            </a:r>
            <a:r>
              <a:rPr lang="es-ES" dirty="0" smtClean="0"/>
              <a:t> MH et al (</a:t>
            </a:r>
            <a:r>
              <a:rPr lang="es-ES" dirty="0" err="1" smtClean="0"/>
              <a:t>specially</a:t>
            </a:r>
            <a:r>
              <a:rPr lang="es-ES" dirty="0" smtClean="0"/>
              <a:t> in </a:t>
            </a:r>
            <a:r>
              <a:rPr lang="es-ES" dirty="0" err="1" smtClean="0"/>
              <a:t>high</a:t>
            </a:r>
            <a:r>
              <a:rPr lang="es-ES" dirty="0" smtClean="0"/>
              <a:t> dimensional </a:t>
            </a:r>
            <a:r>
              <a:rPr lang="es-ES" dirty="0" err="1" smtClean="0"/>
              <a:t>complex</a:t>
            </a:r>
            <a:r>
              <a:rPr lang="es-ES" dirty="0" smtClean="0"/>
              <a:t> </a:t>
            </a:r>
            <a:r>
              <a:rPr lang="es-ES" dirty="0" err="1" smtClean="0"/>
              <a:t>problems</a:t>
            </a:r>
            <a:r>
              <a:rPr lang="es-ES" dirty="0" smtClean="0"/>
              <a:t>)</a:t>
            </a:r>
          </a:p>
          <a:p>
            <a:endParaRPr lang="es-ES" dirty="0"/>
          </a:p>
          <a:p>
            <a:r>
              <a:rPr lang="es-ES" dirty="0" err="1" smtClean="0"/>
              <a:t>Difficulties</a:t>
            </a:r>
            <a:r>
              <a:rPr lang="es-ES" dirty="0" smtClean="0"/>
              <a:t> in </a:t>
            </a:r>
            <a:r>
              <a:rPr lang="es-ES" dirty="0" err="1" smtClean="0"/>
              <a:t>implementation</a:t>
            </a:r>
            <a:r>
              <a:rPr lang="es-ES" dirty="0" smtClean="0"/>
              <a:t>…. </a:t>
            </a:r>
            <a:r>
              <a:rPr lang="es-ES" dirty="0" err="1" smtClean="0"/>
              <a:t>But</a:t>
            </a:r>
            <a:r>
              <a:rPr lang="es-ES" dirty="0" smtClean="0"/>
              <a:t> Stan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available</a:t>
            </a:r>
            <a:r>
              <a:rPr lang="es-ES" dirty="0" smtClean="0"/>
              <a:t> </a:t>
            </a:r>
            <a:r>
              <a:rPr lang="es-ES" dirty="0" err="1" smtClean="0"/>
              <a:t>now</a:t>
            </a:r>
            <a:r>
              <a:rPr lang="es-ES" dirty="0" smtClean="0"/>
              <a:t>: </a:t>
            </a:r>
            <a:r>
              <a:rPr lang="es-ES" dirty="0" err="1" smtClean="0"/>
              <a:t>automates</a:t>
            </a:r>
            <a:r>
              <a:rPr lang="es-ES" dirty="0" smtClean="0"/>
              <a:t> </a:t>
            </a:r>
            <a:r>
              <a:rPr lang="es-ES" dirty="0" err="1" smtClean="0"/>
              <a:t>tuning</a:t>
            </a:r>
            <a:r>
              <a:rPr lang="es-ES" dirty="0" smtClean="0"/>
              <a:t> of HMC </a:t>
            </a:r>
            <a:r>
              <a:rPr lang="es-ES" dirty="0" err="1" smtClean="0"/>
              <a:t>parameters</a:t>
            </a:r>
            <a:r>
              <a:rPr lang="es-ES" dirty="0" smtClean="0"/>
              <a:t> (and can be </a:t>
            </a:r>
            <a:r>
              <a:rPr lang="es-ES" dirty="0" err="1" smtClean="0"/>
              <a:t>called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R and Python)</a:t>
            </a:r>
          </a:p>
          <a:p>
            <a:r>
              <a:rPr lang="es-ES" dirty="0" err="1" smtClean="0"/>
              <a:t>But</a:t>
            </a:r>
            <a:r>
              <a:rPr lang="es-ES" dirty="0" smtClean="0"/>
              <a:t> Stan a bit of a </a:t>
            </a:r>
            <a:r>
              <a:rPr lang="es-ES" dirty="0" err="1" smtClean="0"/>
              <a:t>black</a:t>
            </a:r>
            <a:r>
              <a:rPr lang="es-ES" dirty="0" smtClean="0"/>
              <a:t> box, </a:t>
            </a:r>
            <a:r>
              <a:rPr lang="es-ES" dirty="0" err="1" smtClean="0"/>
              <a:t>hmclearn+this</a:t>
            </a:r>
            <a:r>
              <a:rPr lang="es-ES" dirty="0" smtClean="0"/>
              <a:t> </a:t>
            </a:r>
            <a:r>
              <a:rPr lang="es-ES" dirty="0" err="1" smtClean="0"/>
              <a:t>session</a:t>
            </a:r>
            <a:r>
              <a:rPr lang="es-ES" dirty="0" smtClean="0"/>
              <a:t> </a:t>
            </a:r>
            <a:r>
              <a:rPr lang="es-ES" dirty="0" err="1" smtClean="0"/>
              <a:t>before</a:t>
            </a:r>
            <a:r>
              <a:rPr lang="es-ES" dirty="0" smtClean="0"/>
              <a:t> </a:t>
            </a:r>
            <a:r>
              <a:rPr lang="es-ES" dirty="0" err="1" smtClean="0"/>
              <a:t>going</a:t>
            </a:r>
            <a:r>
              <a:rPr lang="es-ES" dirty="0" smtClean="0"/>
              <a:t> </a:t>
            </a:r>
            <a:r>
              <a:rPr lang="es-ES" dirty="0" err="1" smtClean="0"/>
              <a:t>through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endParaRPr lang="es-ES" dirty="0" smtClean="0"/>
          </a:p>
          <a:p>
            <a:endParaRPr lang="es-ES" dirty="0"/>
          </a:p>
          <a:p>
            <a:r>
              <a:rPr lang="es-ES" dirty="0" err="1" smtClean="0">
                <a:solidFill>
                  <a:srgbClr val="FF0000"/>
                </a:solidFill>
              </a:rPr>
              <a:t>Still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insufficient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for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Bayesian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analysis</a:t>
            </a:r>
            <a:r>
              <a:rPr lang="es-ES" dirty="0" smtClean="0">
                <a:solidFill>
                  <a:srgbClr val="FF0000"/>
                </a:solidFill>
              </a:rPr>
              <a:t> of </a:t>
            </a:r>
            <a:r>
              <a:rPr lang="es-ES" dirty="0" err="1" smtClean="0">
                <a:solidFill>
                  <a:srgbClr val="FF0000"/>
                </a:solidFill>
              </a:rPr>
              <a:t>deep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learning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models</a:t>
            </a:r>
            <a:r>
              <a:rPr lang="es-ES" dirty="0" smtClean="0"/>
              <a:t>… </a:t>
            </a:r>
            <a:r>
              <a:rPr lang="es-ES" dirty="0" err="1" smtClean="0"/>
              <a:t>soon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5231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drawback</a:t>
            </a:r>
            <a:r>
              <a:rPr lang="es-ES" dirty="0" smtClean="0"/>
              <a:t> of MH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76515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Balance </a:t>
            </a:r>
            <a:r>
              <a:rPr lang="es-ES" dirty="0" err="1" smtClean="0"/>
              <a:t>condition</a:t>
            </a:r>
            <a:r>
              <a:rPr lang="es-ES" dirty="0" smtClean="0"/>
              <a:t> in MH and M algos. </a:t>
            </a:r>
            <a:r>
              <a:rPr lang="es-ES" dirty="0" err="1" smtClean="0"/>
              <a:t>Current</a:t>
            </a:r>
            <a:r>
              <a:rPr lang="es-ES" dirty="0" smtClean="0"/>
              <a:t> x, </a:t>
            </a:r>
            <a:r>
              <a:rPr lang="es-ES" dirty="0" err="1" smtClean="0"/>
              <a:t>proposed</a:t>
            </a:r>
            <a:r>
              <a:rPr lang="es-ES" dirty="0" smtClean="0"/>
              <a:t> y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sz="2400" dirty="0" err="1" smtClean="0"/>
              <a:t>Frequents</a:t>
            </a:r>
            <a:r>
              <a:rPr lang="es-ES" sz="2400" dirty="0" smtClean="0"/>
              <a:t> </a:t>
            </a:r>
            <a:r>
              <a:rPr lang="es-ES" sz="2400" dirty="0" err="1" smtClean="0"/>
              <a:t>regions</a:t>
            </a:r>
            <a:r>
              <a:rPr lang="es-ES" sz="2400" dirty="0" smtClean="0"/>
              <a:t> of </a:t>
            </a:r>
            <a:r>
              <a:rPr lang="es-ES" sz="2400" dirty="0" err="1" smtClean="0"/>
              <a:t>higher</a:t>
            </a:r>
            <a:r>
              <a:rPr lang="es-ES" sz="2400" dirty="0" smtClean="0"/>
              <a:t> posterior </a:t>
            </a:r>
            <a:r>
              <a:rPr lang="es-ES" sz="2400" dirty="0" err="1" smtClean="0"/>
              <a:t>density</a:t>
            </a:r>
            <a:r>
              <a:rPr lang="es-ES" sz="2400" dirty="0" smtClean="0"/>
              <a:t>.  </a:t>
            </a:r>
            <a:r>
              <a:rPr lang="es-ES" sz="2400" dirty="0" err="1" smtClean="0"/>
              <a:t>Sample</a:t>
            </a:r>
            <a:r>
              <a:rPr lang="es-ES" sz="2400" dirty="0" smtClean="0"/>
              <a:t> </a:t>
            </a:r>
            <a:r>
              <a:rPr lang="es-ES" sz="2400" dirty="0" err="1" smtClean="0"/>
              <a:t>from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right</a:t>
            </a:r>
            <a:r>
              <a:rPr lang="es-ES" sz="2400" dirty="0" smtClean="0"/>
              <a:t> </a:t>
            </a:r>
            <a:r>
              <a:rPr lang="es-ES" sz="2400" dirty="0" err="1" smtClean="0"/>
              <a:t>region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 err="1" smtClean="0"/>
              <a:t>Ocasionally</a:t>
            </a:r>
            <a:r>
              <a:rPr lang="es-ES" sz="2400" dirty="0" smtClean="0"/>
              <a:t> </a:t>
            </a:r>
            <a:r>
              <a:rPr lang="es-ES" sz="2400" dirty="0" err="1" smtClean="0"/>
              <a:t>visits</a:t>
            </a:r>
            <a:r>
              <a:rPr lang="es-ES" sz="2400" dirty="0" smtClean="0"/>
              <a:t> </a:t>
            </a:r>
            <a:r>
              <a:rPr lang="es-ES" sz="2400" dirty="0" err="1" smtClean="0"/>
              <a:t>low</a:t>
            </a:r>
            <a:r>
              <a:rPr lang="es-ES" sz="2400" dirty="0" smtClean="0"/>
              <a:t> </a:t>
            </a:r>
            <a:r>
              <a:rPr lang="es-ES" sz="2400" dirty="0" err="1" smtClean="0"/>
              <a:t>density</a:t>
            </a:r>
            <a:r>
              <a:rPr lang="es-ES" sz="2400" dirty="0" smtClean="0"/>
              <a:t> </a:t>
            </a:r>
            <a:r>
              <a:rPr lang="es-ES" sz="2400" dirty="0" err="1" smtClean="0"/>
              <a:t>regions</a:t>
            </a:r>
            <a:r>
              <a:rPr lang="es-ES" sz="2400" dirty="0" smtClean="0"/>
              <a:t>. </a:t>
            </a:r>
            <a:r>
              <a:rPr lang="es-ES" sz="2400" dirty="0" err="1" smtClean="0"/>
              <a:t>Fully</a:t>
            </a:r>
            <a:r>
              <a:rPr lang="es-ES" sz="2400" dirty="0" smtClean="0"/>
              <a:t> explore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sample</a:t>
            </a:r>
            <a:r>
              <a:rPr lang="es-ES" sz="2400" dirty="0" smtClean="0"/>
              <a:t> </a:t>
            </a:r>
            <a:r>
              <a:rPr lang="es-ES" sz="2400" dirty="0" err="1" smtClean="0"/>
              <a:t>space</a:t>
            </a:r>
            <a:endParaRPr lang="es-ES" sz="2400" dirty="0" smtClean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 smtClean="0"/>
              <a:t>As </a:t>
            </a:r>
            <a:r>
              <a:rPr lang="es-ES" sz="2400" dirty="0" err="1" smtClean="0"/>
              <a:t>proposals</a:t>
            </a:r>
            <a:r>
              <a:rPr lang="es-ES" sz="2400" dirty="0" smtClean="0"/>
              <a:t> are </a:t>
            </a:r>
            <a:r>
              <a:rPr lang="es-ES" sz="2400" dirty="0" err="1" smtClean="0"/>
              <a:t>random</a:t>
            </a:r>
            <a:r>
              <a:rPr lang="es-ES" sz="2400" dirty="0" smtClean="0"/>
              <a:t>, </a:t>
            </a:r>
            <a:r>
              <a:rPr lang="es-ES" sz="2400" dirty="0" err="1" smtClean="0"/>
              <a:t>may</a:t>
            </a:r>
            <a:r>
              <a:rPr lang="es-ES" sz="2400" dirty="0" smtClean="0"/>
              <a:t> </a:t>
            </a:r>
            <a:r>
              <a:rPr lang="es-ES" sz="2400" dirty="0" err="1" smtClean="0"/>
              <a:t>take</a:t>
            </a:r>
            <a:r>
              <a:rPr lang="es-ES" sz="2400" dirty="0" smtClean="0"/>
              <a:t> quite </a:t>
            </a:r>
            <a:r>
              <a:rPr lang="es-ES" sz="2400" dirty="0" err="1" smtClean="0"/>
              <a:t>some</a:t>
            </a:r>
            <a:r>
              <a:rPr lang="es-ES" sz="2400" dirty="0" smtClean="0"/>
              <a:t> time to </a:t>
            </a:r>
            <a:r>
              <a:rPr lang="es-ES" sz="2400" dirty="0" err="1" smtClean="0"/>
              <a:t>get</a:t>
            </a:r>
            <a:r>
              <a:rPr lang="es-ES" sz="2400" dirty="0" smtClean="0"/>
              <a:t> in HPD </a:t>
            </a:r>
            <a:r>
              <a:rPr lang="es-ES" sz="2400" dirty="0" err="1" smtClean="0"/>
              <a:t>regions</a:t>
            </a:r>
            <a:endParaRPr lang="es-ES" sz="2400" dirty="0" smtClean="0"/>
          </a:p>
          <a:p>
            <a:pPr marL="0" indent="0">
              <a:buNone/>
            </a:pPr>
            <a:r>
              <a:rPr lang="es-ES" sz="2400" dirty="0" err="1" smtClean="0"/>
              <a:t>May</a:t>
            </a:r>
            <a:r>
              <a:rPr lang="es-ES" sz="2400" dirty="0" smtClean="0"/>
              <a:t> </a:t>
            </a:r>
            <a:r>
              <a:rPr lang="es-ES" sz="2400" dirty="0" err="1" smtClean="0"/>
              <a:t>get</a:t>
            </a:r>
            <a:r>
              <a:rPr lang="es-ES" sz="2400" dirty="0" smtClean="0"/>
              <a:t> </a:t>
            </a:r>
            <a:r>
              <a:rPr lang="es-ES" sz="2400" dirty="0" err="1" smtClean="0"/>
              <a:t>stuck</a:t>
            </a:r>
            <a:r>
              <a:rPr lang="es-ES" sz="2400" dirty="0" smtClean="0"/>
              <a:t> </a:t>
            </a:r>
            <a:endParaRPr lang="es-ES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5896"/>
            <a:ext cx="5424055" cy="17236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739" y="2276732"/>
            <a:ext cx="3531373" cy="138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00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drawback</a:t>
            </a:r>
            <a:r>
              <a:rPr lang="es-ES" dirty="0" smtClean="0"/>
              <a:t> of MH</a:t>
            </a:r>
            <a:endParaRPr lang="es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2673" y="2175427"/>
            <a:ext cx="3517564" cy="3319219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895" y="2175426"/>
            <a:ext cx="3336246" cy="331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66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Comparing</a:t>
            </a:r>
            <a:r>
              <a:rPr lang="es-ES" dirty="0" smtClean="0"/>
              <a:t> </a:t>
            </a:r>
            <a:r>
              <a:rPr lang="es-ES" dirty="0" err="1" smtClean="0"/>
              <a:t>four</a:t>
            </a:r>
            <a:r>
              <a:rPr lang="es-ES" dirty="0" smtClean="0"/>
              <a:t> MCMC algos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053" y="1851438"/>
            <a:ext cx="4673674" cy="4504912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5992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Generic</a:t>
            </a:r>
            <a:r>
              <a:rPr lang="es-ES" dirty="0" smtClean="0"/>
              <a:t> </a:t>
            </a:r>
            <a:r>
              <a:rPr lang="es-ES" dirty="0" err="1" smtClean="0"/>
              <a:t>Gibbs</a:t>
            </a:r>
            <a:r>
              <a:rPr lang="es-ES" dirty="0" smtClean="0"/>
              <a:t> </a:t>
            </a:r>
            <a:r>
              <a:rPr lang="es-ES" dirty="0" err="1" smtClean="0"/>
              <a:t>sampler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048" y="998448"/>
            <a:ext cx="4918754" cy="8908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629" y="2102618"/>
            <a:ext cx="3246018" cy="8354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611" y="2015397"/>
            <a:ext cx="3395052" cy="9962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709" y="2784764"/>
            <a:ext cx="5827096" cy="407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016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HMC. </a:t>
            </a:r>
            <a:r>
              <a:rPr lang="es-ES" dirty="0" err="1" smtClean="0"/>
              <a:t>Qualitative</a:t>
            </a:r>
            <a:r>
              <a:rPr lang="es-ES" dirty="0" smtClean="0"/>
              <a:t> </a:t>
            </a:r>
            <a:r>
              <a:rPr lang="es-ES" dirty="0" err="1" smtClean="0"/>
              <a:t>description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r>
              <a:rPr lang="es-ES" dirty="0" smtClean="0"/>
              <a:t>A </a:t>
            </a:r>
            <a:r>
              <a:rPr lang="es-ES" dirty="0" err="1" smtClean="0"/>
              <a:t>guided</a:t>
            </a:r>
            <a:r>
              <a:rPr lang="es-ES" dirty="0" smtClean="0"/>
              <a:t> </a:t>
            </a:r>
            <a:r>
              <a:rPr lang="es-ES" dirty="0" err="1" smtClean="0"/>
              <a:t>proposal</a:t>
            </a:r>
            <a:r>
              <a:rPr lang="es-ES" dirty="0" smtClean="0"/>
              <a:t> </a:t>
            </a:r>
            <a:r>
              <a:rPr lang="es-ES" dirty="0" err="1" smtClean="0"/>
              <a:t>generation</a:t>
            </a:r>
            <a:r>
              <a:rPr lang="es-ES" dirty="0" smtClean="0"/>
              <a:t> </a:t>
            </a:r>
            <a:r>
              <a:rPr lang="es-ES" dirty="0" err="1" smtClean="0"/>
              <a:t>scheme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Uses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gradient</a:t>
            </a:r>
            <a:r>
              <a:rPr lang="es-ES" dirty="0" smtClean="0"/>
              <a:t> of log posterior to </a:t>
            </a:r>
            <a:r>
              <a:rPr lang="es-ES" dirty="0" err="1" smtClean="0"/>
              <a:t>direct</a:t>
            </a:r>
            <a:r>
              <a:rPr lang="es-ES" dirty="0" smtClean="0"/>
              <a:t> MC </a:t>
            </a:r>
            <a:r>
              <a:rPr lang="es-ES" dirty="0" err="1" smtClean="0"/>
              <a:t>towards</a:t>
            </a:r>
            <a:r>
              <a:rPr lang="es-ES" dirty="0" smtClean="0"/>
              <a:t> HPD </a:t>
            </a:r>
            <a:r>
              <a:rPr lang="es-ES" dirty="0" err="1" smtClean="0"/>
              <a:t>regions</a:t>
            </a:r>
            <a:r>
              <a:rPr lang="es-ES" dirty="0" smtClean="0"/>
              <a:t>:</a:t>
            </a:r>
          </a:p>
          <a:p>
            <a:pPr marL="0" indent="0">
              <a:buNone/>
            </a:pPr>
            <a:r>
              <a:rPr lang="es-ES" dirty="0" smtClean="0"/>
              <a:t>A </a:t>
            </a:r>
            <a:r>
              <a:rPr lang="es-ES" dirty="0" err="1" smtClean="0"/>
              <a:t>well-tuned</a:t>
            </a:r>
            <a:r>
              <a:rPr lang="es-ES" dirty="0" smtClean="0"/>
              <a:t> HMC </a:t>
            </a:r>
            <a:r>
              <a:rPr lang="es-ES" dirty="0" err="1" smtClean="0"/>
              <a:t>accepts</a:t>
            </a:r>
            <a:r>
              <a:rPr lang="es-ES" dirty="0" smtClean="0"/>
              <a:t> </a:t>
            </a:r>
            <a:r>
              <a:rPr lang="es-ES" dirty="0" err="1" smtClean="0"/>
              <a:t>proposals</a:t>
            </a:r>
            <a:r>
              <a:rPr lang="es-ES" dirty="0" smtClean="0"/>
              <a:t> at </a:t>
            </a:r>
            <a:r>
              <a:rPr lang="es-ES" dirty="0" err="1" smtClean="0"/>
              <a:t>much</a:t>
            </a:r>
            <a:r>
              <a:rPr lang="es-ES" dirty="0" smtClean="0"/>
              <a:t> </a:t>
            </a:r>
            <a:r>
              <a:rPr lang="es-ES" dirty="0" err="1" smtClean="0"/>
              <a:t>higher</a:t>
            </a:r>
            <a:r>
              <a:rPr lang="es-ES" dirty="0" smtClean="0"/>
              <a:t> </a:t>
            </a:r>
            <a:r>
              <a:rPr lang="es-ES" dirty="0" err="1" smtClean="0"/>
              <a:t>rate</a:t>
            </a:r>
            <a:r>
              <a:rPr lang="es-ES" dirty="0" smtClean="0"/>
              <a:t> </a:t>
            </a:r>
            <a:r>
              <a:rPr lang="es-ES" dirty="0" err="1" smtClean="0"/>
              <a:t>than</a:t>
            </a:r>
            <a:r>
              <a:rPr lang="es-ES" dirty="0" smtClean="0"/>
              <a:t> MH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/>
              <a:t>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still</a:t>
            </a:r>
            <a:r>
              <a:rPr lang="es-ES" dirty="0" smtClean="0"/>
              <a:t> </a:t>
            </a:r>
            <a:r>
              <a:rPr lang="es-ES" dirty="0" err="1" smtClean="0"/>
              <a:t>samples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tails</a:t>
            </a:r>
            <a:r>
              <a:rPr lang="es-ES" dirty="0" smtClean="0"/>
              <a:t> </a:t>
            </a:r>
            <a:r>
              <a:rPr lang="es-ES" dirty="0" err="1" smtClean="0"/>
              <a:t>properly</a:t>
            </a:r>
            <a:r>
              <a:rPr lang="es-ES" dirty="0" smtClean="0"/>
              <a:t>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95127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HMC. Idea 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7227" y="1833279"/>
            <a:ext cx="4942445" cy="3749472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983673" y="1828800"/>
                <a:ext cx="3976254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 smtClean="0"/>
                  <a:t>f </a:t>
                </a:r>
                <a:r>
                  <a:rPr lang="es-ES" dirty="0" err="1" smtClean="0"/>
                  <a:t>is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the</a:t>
                </a:r>
                <a:r>
                  <a:rPr lang="es-ES" dirty="0" smtClean="0"/>
                  <a:t> posterior</a:t>
                </a:r>
              </a:p>
              <a:p>
                <a:endParaRPr lang="es-ES" dirty="0"/>
              </a:p>
              <a:p>
                <a:endParaRPr lang="es-ES" dirty="0" smtClean="0"/>
              </a:p>
              <a:p>
                <a:r>
                  <a:rPr lang="es-ES" dirty="0" smtClean="0"/>
                  <a:t>-log (f)  </a:t>
                </a:r>
                <a:r>
                  <a:rPr lang="es-ES" dirty="0" err="1" smtClean="0"/>
                  <a:t>inverse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bell-shaped</a:t>
                </a:r>
                <a:endParaRPr lang="es-ES" dirty="0" smtClean="0"/>
              </a:p>
              <a:p>
                <a:endParaRPr lang="es-ES" dirty="0"/>
              </a:p>
              <a:p>
                <a:endParaRPr lang="es-ES" dirty="0" smtClean="0"/>
              </a:p>
              <a:p>
                <a:r>
                  <a:rPr lang="es-ES" dirty="0" err="1" smtClean="0"/>
                  <a:t>lower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values</a:t>
                </a:r>
                <a:r>
                  <a:rPr lang="es-ES" dirty="0" smtClean="0"/>
                  <a:t>  </a:t>
                </a:r>
                <a:r>
                  <a:rPr lang="es-ES" dirty="0" err="1" smtClean="0"/>
                  <a:t>reached</a:t>
                </a:r>
                <a:r>
                  <a:rPr lang="es-ES" dirty="0" smtClean="0"/>
                  <a:t>  </a:t>
                </a:r>
                <a:r>
                  <a:rPr lang="es-ES" dirty="0" err="1" smtClean="0"/>
                  <a:t>guided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by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its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gradient</a:t>
                </a:r>
                <a:endParaRPr lang="es-ES" dirty="0" smtClean="0"/>
              </a:p>
              <a:p>
                <a:endParaRPr lang="es-ES" dirty="0"/>
              </a:p>
              <a:p>
                <a:r>
                  <a:rPr lang="es-ES" dirty="0" smtClean="0"/>
                  <a:t>In </a:t>
                </a:r>
                <a:r>
                  <a:rPr lang="es-ES" dirty="0" err="1" smtClean="0"/>
                  <a:t>classical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mechanics</a:t>
                </a:r>
                <a:r>
                  <a:rPr lang="es-ES" dirty="0" smtClean="0"/>
                  <a:t>, </a:t>
                </a:r>
                <a:r>
                  <a:rPr lang="es-ES" dirty="0" err="1" smtClean="0"/>
                  <a:t>exchanges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between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kinetic</a:t>
                </a:r>
                <a:r>
                  <a:rPr lang="es-ES" dirty="0" smtClean="0"/>
                  <a:t> and </a:t>
                </a:r>
                <a:r>
                  <a:rPr lang="es-ES" dirty="0" err="1" smtClean="0"/>
                  <a:t>potential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energy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dictate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location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through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hamiltonian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equations</a:t>
                </a:r>
                <a:endParaRPr lang="es-ES" dirty="0" smtClean="0"/>
              </a:p>
              <a:p>
                <a:endParaRPr lang="es-ES" dirty="0"/>
              </a:p>
              <a:p>
                <a:r>
                  <a:rPr lang="es-ES" dirty="0" smtClean="0"/>
                  <a:t>(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es-ES" dirty="0" smtClean="0"/>
                  <a:t>horizontal and vertical positions.</a:t>
                </a:r>
              </a:p>
              <a:p>
                <a:r>
                  <a:rPr lang="es-ES" dirty="0" smtClean="0"/>
                  <a:t>p </a:t>
                </a:r>
                <a:r>
                  <a:rPr lang="es-ES" dirty="0" err="1" smtClean="0"/>
                  <a:t>is</a:t>
                </a:r>
                <a:r>
                  <a:rPr lang="es-ES" dirty="0" smtClean="0"/>
                  <a:t> a </a:t>
                </a:r>
                <a:r>
                  <a:rPr lang="es-ES" dirty="0" err="1" smtClean="0"/>
                  <a:t>momentum</a:t>
                </a:r>
                <a:r>
                  <a:rPr lang="es-ES" dirty="0" smtClean="0"/>
                  <a:t> (</a:t>
                </a:r>
                <a:r>
                  <a:rPr lang="es-ES" dirty="0" err="1" smtClean="0"/>
                  <a:t>auxiliary</a:t>
                </a:r>
                <a:r>
                  <a:rPr lang="es-ES" dirty="0" smtClean="0"/>
                  <a:t> variable to </a:t>
                </a:r>
                <a:r>
                  <a:rPr lang="es-ES" dirty="0" err="1" smtClean="0"/>
                  <a:t>actually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simulate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from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s-ES" dirty="0" smtClean="0"/>
                  <a:t>)  </a:t>
                </a:r>
                <a:r>
                  <a:rPr lang="es-ES" sz="1600" dirty="0" err="1" smtClean="0"/>
                  <a:t>mass</a:t>
                </a:r>
                <a:r>
                  <a:rPr lang="es-ES" dirty="0" smtClean="0"/>
                  <a:t> </a:t>
                </a:r>
                <a:r>
                  <a:rPr lang="es-ES" sz="1400" dirty="0" smtClean="0"/>
                  <a:t>x</a:t>
                </a:r>
                <a:r>
                  <a:rPr lang="es-ES" dirty="0" smtClean="0"/>
                  <a:t> </a:t>
                </a:r>
                <a:r>
                  <a:rPr lang="es-ES" sz="1600" dirty="0" err="1" smtClean="0"/>
                  <a:t>velocity</a:t>
                </a:r>
                <a:endParaRPr lang="es-ES" sz="1600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73" y="1828800"/>
                <a:ext cx="3976254" cy="4801314"/>
              </a:xfrm>
              <a:prstGeom prst="rect">
                <a:avLst/>
              </a:prstGeom>
              <a:blipFill>
                <a:blip r:embed="rId3"/>
                <a:stretch>
                  <a:fillRect l="-1225" t="-635" b="-10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7141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Hamiltonian</a:t>
            </a:r>
            <a:r>
              <a:rPr lang="es-ES" dirty="0" smtClean="0"/>
              <a:t> </a:t>
            </a:r>
            <a:r>
              <a:rPr lang="es-ES" dirty="0" err="1" smtClean="0"/>
              <a:t>equations</a:t>
            </a:r>
            <a:r>
              <a:rPr lang="es-ES" dirty="0" smtClean="0"/>
              <a:t> and MCMC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Target </a:t>
            </a:r>
            <a:r>
              <a:rPr lang="es-ES" dirty="0" err="1" smtClean="0"/>
              <a:t>is</a:t>
            </a:r>
            <a:r>
              <a:rPr lang="es-ES" dirty="0" smtClean="0"/>
              <a:t> posterior.  </a:t>
            </a:r>
            <a:r>
              <a:rPr lang="es-ES" dirty="0" err="1" smtClean="0"/>
              <a:t>Auxiliary</a:t>
            </a:r>
            <a:r>
              <a:rPr lang="es-ES" dirty="0" smtClean="0"/>
              <a:t> </a:t>
            </a:r>
            <a:r>
              <a:rPr lang="es-ES" dirty="0" err="1" smtClean="0"/>
              <a:t>momentum</a:t>
            </a:r>
            <a:r>
              <a:rPr lang="es-ES" dirty="0" smtClean="0"/>
              <a:t> (</a:t>
            </a:r>
            <a:r>
              <a:rPr lang="es-ES" dirty="0" err="1" smtClean="0"/>
              <a:t>same</a:t>
            </a:r>
            <a:r>
              <a:rPr lang="es-ES" dirty="0" smtClean="0"/>
              <a:t> </a:t>
            </a:r>
            <a:r>
              <a:rPr lang="es-ES" dirty="0" err="1" smtClean="0"/>
              <a:t>dimension</a:t>
            </a:r>
            <a:r>
              <a:rPr lang="es-ES" dirty="0" smtClean="0"/>
              <a:t>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Hamiltonian</a:t>
            </a:r>
            <a:r>
              <a:rPr lang="es-ES" dirty="0" smtClean="0"/>
              <a:t> as </a:t>
            </a:r>
            <a:r>
              <a:rPr lang="es-ES" dirty="0" err="1" smtClean="0"/>
              <a:t>potential</a:t>
            </a:r>
            <a:r>
              <a:rPr lang="es-ES" dirty="0" smtClean="0"/>
              <a:t> + </a:t>
            </a:r>
            <a:r>
              <a:rPr lang="es-ES" dirty="0" err="1" smtClean="0"/>
              <a:t>kinetic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Hamiltonian</a:t>
            </a:r>
            <a:r>
              <a:rPr lang="es-ES" dirty="0" smtClean="0"/>
              <a:t> </a:t>
            </a:r>
            <a:r>
              <a:rPr lang="es-ES" dirty="0" err="1" smtClean="0"/>
              <a:t>equations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875" y="2260403"/>
            <a:ext cx="3074609" cy="6289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814" y="3369414"/>
            <a:ext cx="2938191" cy="9116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270" y="2563091"/>
            <a:ext cx="4288770" cy="18995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714" y="4838853"/>
            <a:ext cx="5025990" cy="201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570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Hamiltonian</a:t>
            </a:r>
            <a:r>
              <a:rPr lang="es-ES" dirty="0" smtClean="0"/>
              <a:t> </a:t>
            </a:r>
            <a:r>
              <a:rPr lang="es-ES" dirty="0" err="1" smtClean="0"/>
              <a:t>equations</a:t>
            </a:r>
            <a:r>
              <a:rPr lang="es-ES" dirty="0" smtClean="0"/>
              <a:t> </a:t>
            </a:r>
            <a:r>
              <a:rPr lang="es-ES" dirty="0" err="1" smtClean="0"/>
              <a:t>through</a:t>
            </a:r>
            <a:r>
              <a:rPr lang="es-ES" dirty="0" smtClean="0"/>
              <a:t> </a:t>
            </a:r>
            <a:r>
              <a:rPr lang="es-ES" dirty="0" err="1" smtClean="0"/>
              <a:t>leapfrog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7" y="1369869"/>
            <a:ext cx="11831326" cy="462698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649" y="1369869"/>
            <a:ext cx="330501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719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HMC. Algo I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164" y="55061"/>
            <a:ext cx="6276109" cy="674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538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HMC. Algo II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81" y="130036"/>
            <a:ext cx="4548474" cy="672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470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HMC </a:t>
            </a:r>
            <a:r>
              <a:rPr lang="es-ES" dirty="0" err="1" smtClean="0"/>
              <a:t>Tuning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dirty="0" err="1" smtClean="0"/>
              <a:t>epsilon</a:t>
            </a:r>
            <a:r>
              <a:rPr lang="es-ES" dirty="0" smtClean="0"/>
              <a:t>.  Small </a:t>
            </a:r>
            <a:r>
              <a:rPr lang="es-ES" dirty="0" err="1" smtClean="0"/>
              <a:t>relative</a:t>
            </a:r>
            <a:r>
              <a:rPr lang="es-ES" dirty="0" smtClean="0"/>
              <a:t> to </a:t>
            </a:r>
            <a:r>
              <a:rPr lang="es-ES" dirty="0" err="1" smtClean="0"/>
              <a:t>parameter</a:t>
            </a:r>
            <a:r>
              <a:rPr lang="es-ES" dirty="0" smtClean="0"/>
              <a:t> of </a:t>
            </a:r>
            <a:r>
              <a:rPr lang="es-ES" dirty="0" err="1" smtClean="0"/>
              <a:t>interest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x </a:t>
            </a:r>
            <a:r>
              <a:rPr lang="es-ES" dirty="0" err="1" smtClean="0"/>
              <a:t>Number</a:t>
            </a:r>
            <a:r>
              <a:rPr lang="es-ES" dirty="0" smtClean="0"/>
              <a:t> of </a:t>
            </a:r>
            <a:r>
              <a:rPr lang="es-ES" dirty="0" err="1" smtClean="0"/>
              <a:t>leapfrog</a:t>
            </a:r>
            <a:r>
              <a:rPr lang="es-ES" dirty="0" smtClean="0"/>
              <a:t> </a:t>
            </a:r>
            <a:r>
              <a:rPr lang="es-ES" dirty="0" err="1" smtClean="0"/>
              <a:t>steps</a:t>
            </a:r>
            <a:r>
              <a:rPr lang="es-ES" dirty="0" smtClean="0"/>
              <a:t>. L </a:t>
            </a:r>
            <a:r>
              <a:rPr lang="es-ES" dirty="0" err="1" smtClean="0"/>
              <a:t>small</a:t>
            </a:r>
            <a:r>
              <a:rPr lang="es-ES" dirty="0" smtClean="0"/>
              <a:t>, </a:t>
            </a:r>
            <a:r>
              <a:rPr lang="es-ES" dirty="0" err="1" smtClean="0"/>
              <a:t>random</a:t>
            </a:r>
            <a:r>
              <a:rPr lang="es-ES" dirty="0" smtClean="0"/>
              <a:t> </a:t>
            </a:r>
            <a:r>
              <a:rPr lang="es-ES" dirty="0" err="1" smtClean="0"/>
              <a:t>walk</a:t>
            </a:r>
            <a:r>
              <a:rPr lang="es-ES" dirty="0" smtClean="0"/>
              <a:t> </a:t>
            </a:r>
            <a:r>
              <a:rPr lang="es-ES" dirty="0" err="1" smtClean="0"/>
              <a:t>nature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                                               L </a:t>
            </a:r>
            <a:r>
              <a:rPr lang="es-ES" dirty="0" err="1" smtClean="0"/>
              <a:t>large</a:t>
            </a:r>
            <a:r>
              <a:rPr lang="es-ES" dirty="0" smtClean="0"/>
              <a:t>, </a:t>
            </a:r>
            <a:r>
              <a:rPr lang="es-ES" dirty="0" err="1" smtClean="0"/>
              <a:t>wasted</a:t>
            </a:r>
            <a:r>
              <a:rPr lang="es-ES" dirty="0" smtClean="0"/>
              <a:t> </a:t>
            </a:r>
            <a:r>
              <a:rPr lang="es-ES" dirty="0" err="1" smtClean="0"/>
              <a:t>computation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   </a:t>
            </a:r>
            <a:r>
              <a:rPr lang="es-ES" dirty="0" err="1" smtClean="0"/>
              <a:t>Jointly</a:t>
            </a:r>
            <a:r>
              <a:rPr lang="es-ES" dirty="0" smtClean="0"/>
              <a:t> </a:t>
            </a:r>
            <a:r>
              <a:rPr lang="es-ES" dirty="0" err="1" smtClean="0"/>
              <a:t>acceptance</a:t>
            </a:r>
            <a:r>
              <a:rPr lang="es-ES" dirty="0" smtClean="0"/>
              <a:t> </a:t>
            </a:r>
            <a:r>
              <a:rPr lang="es-ES" dirty="0" err="1" smtClean="0"/>
              <a:t>rate</a:t>
            </a:r>
            <a:r>
              <a:rPr lang="es-ES" dirty="0" smtClean="0"/>
              <a:t> of 65%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   Examine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correlations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Adaptively</a:t>
            </a:r>
            <a:r>
              <a:rPr lang="es-ES" dirty="0" smtClean="0"/>
              <a:t> </a:t>
            </a:r>
            <a:r>
              <a:rPr lang="es-ES" dirty="0" err="1" smtClean="0"/>
              <a:t>select</a:t>
            </a:r>
            <a:r>
              <a:rPr lang="es-ES" dirty="0" smtClean="0"/>
              <a:t> L as in No U-</a:t>
            </a:r>
            <a:r>
              <a:rPr lang="es-ES" dirty="0" err="1" smtClean="0"/>
              <a:t>turn</a:t>
            </a:r>
            <a:r>
              <a:rPr lang="es-ES" dirty="0" smtClean="0"/>
              <a:t> </a:t>
            </a:r>
            <a:r>
              <a:rPr lang="es-ES" dirty="0" err="1" smtClean="0"/>
              <a:t>Sampler</a:t>
            </a:r>
            <a:r>
              <a:rPr lang="es-ES" dirty="0" smtClean="0"/>
              <a:t> (NUTS) .  Hoffman and </a:t>
            </a:r>
            <a:r>
              <a:rPr lang="es-ES" dirty="0" err="1" smtClean="0"/>
              <a:t>Gelman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                         </a:t>
            </a:r>
            <a:r>
              <a:rPr lang="es-ES" dirty="0" err="1" smtClean="0"/>
              <a:t>Implemented</a:t>
            </a:r>
            <a:r>
              <a:rPr lang="es-ES" dirty="0" smtClean="0"/>
              <a:t> in Stan. </a:t>
            </a:r>
            <a:r>
              <a:rPr lang="es-ES" dirty="0" err="1" smtClean="0"/>
              <a:t>Also</a:t>
            </a:r>
            <a:r>
              <a:rPr lang="es-ES" dirty="0" smtClean="0"/>
              <a:t> </a:t>
            </a:r>
            <a:r>
              <a:rPr lang="es-ES" dirty="0" err="1" smtClean="0"/>
              <a:t>adaptively</a:t>
            </a:r>
            <a:r>
              <a:rPr lang="es-ES" dirty="0" smtClean="0"/>
              <a:t> </a:t>
            </a:r>
            <a:r>
              <a:rPr lang="es-ES" dirty="0" err="1" smtClean="0"/>
              <a:t>chooses</a:t>
            </a:r>
            <a:r>
              <a:rPr lang="es-ES" dirty="0" smtClean="0"/>
              <a:t> </a:t>
            </a:r>
            <a:r>
              <a:rPr lang="es-ES" dirty="0" err="1" smtClean="0"/>
              <a:t>epsilon</a:t>
            </a:r>
            <a:r>
              <a:rPr lang="es-ES" dirty="0" smtClean="0"/>
              <a:t> 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                        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err="1" smtClean="0"/>
              <a:t>Covariance</a:t>
            </a:r>
            <a:r>
              <a:rPr lang="es-ES" dirty="0" smtClean="0"/>
              <a:t> </a:t>
            </a:r>
            <a:r>
              <a:rPr lang="es-ES" dirty="0" err="1" smtClean="0"/>
              <a:t>matrix</a:t>
            </a:r>
            <a:r>
              <a:rPr lang="es-ES" dirty="0" smtClean="0"/>
              <a:t> M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40991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Hamiltonian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 MC.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Examples</a:t>
            </a:r>
            <a:endParaRPr lang="es-ES" sz="4400" dirty="0">
              <a:solidFill>
                <a:srgbClr val="FF0000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DataLab. CSIC</a:t>
            </a:r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5618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Typical</a:t>
            </a:r>
            <a:r>
              <a:rPr lang="es-ES" dirty="0" smtClean="0"/>
              <a:t> </a:t>
            </a:r>
            <a:r>
              <a:rPr lang="es-ES" dirty="0" err="1" smtClean="0"/>
              <a:t>setup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673" y="0"/>
            <a:ext cx="6895001" cy="68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066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Sampling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bi-variate</a:t>
            </a:r>
            <a:r>
              <a:rPr lang="es-ES" dirty="0" smtClean="0"/>
              <a:t> normal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ES" dirty="0" smtClean="0"/>
                  <a:t>Simple </a:t>
                </a:r>
                <a:r>
                  <a:rPr lang="es-ES" dirty="0" err="1" smtClean="0"/>
                  <a:t>example</a:t>
                </a:r>
                <a:r>
                  <a:rPr lang="es-ES" dirty="0" smtClean="0"/>
                  <a:t> to </a:t>
                </a:r>
                <a:r>
                  <a:rPr lang="es-ES" dirty="0" err="1" smtClean="0"/>
                  <a:t>recall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approach</a:t>
                </a:r>
                <a:endParaRPr lang="es-ES" dirty="0" smtClean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r>
                  <a:rPr lang="es-ES" b="1" dirty="0" err="1" smtClean="0"/>
                  <a:t>Model</a:t>
                </a:r>
                <a:r>
                  <a:rPr lang="es-ES" dirty="0" smtClean="0"/>
                  <a:t>.  </a:t>
                </a:r>
                <a:r>
                  <a:rPr lang="es-ES" dirty="0" err="1" smtClean="0"/>
                  <a:t>Bivariate</a:t>
                </a:r>
                <a:r>
                  <a:rPr lang="es-ES" dirty="0" smtClean="0"/>
                  <a:t> normal </a:t>
                </a:r>
                <a:r>
                  <a:rPr lang="es-ES" dirty="0" err="1" smtClean="0"/>
                  <a:t>with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unknown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means</a:t>
                </a:r>
                <a:r>
                  <a:rPr lang="es-ES" dirty="0" smtClean="0"/>
                  <a:t>. </a:t>
                </a:r>
                <a:r>
                  <a:rPr lang="es-ES" dirty="0" err="1" smtClean="0"/>
                  <a:t>Variances</a:t>
                </a:r>
                <a:r>
                  <a:rPr lang="es-ES" dirty="0" smtClean="0"/>
                  <a:t> 1. </a:t>
                </a:r>
                <a:r>
                  <a:rPr lang="es-ES" dirty="0" err="1" smtClean="0"/>
                  <a:t>Known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correlation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𝜚</m:t>
                    </m:r>
                  </m:oMath>
                </a14:m>
                <a:endParaRPr lang="es-ES" dirty="0" smtClean="0"/>
              </a:p>
              <a:p>
                <a:pPr marL="0" indent="0">
                  <a:buNone/>
                </a:pPr>
                <a:r>
                  <a:rPr lang="es-ES" dirty="0" smtClean="0"/>
                  <a:t>1 </a:t>
                </a:r>
                <a:r>
                  <a:rPr lang="es-ES" dirty="0" err="1" smtClean="0"/>
                  <a:t>observation</a:t>
                </a:r>
                <a:endParaRPr lang="es-ES" dirty="0" smtClean="0"/>
              </a:p>
              <a:p>
                <a:pPr marL="0" indent="0">
                  <a:buNone/>
                </a:pPr>
                <a:r>
                  <a:rPr lang="es-ES" dirty="0" smtClean="0"/>
                  <a:t>Prior. </a:t>
                </a:r>
                <a:r>
                  <a:rPr lang="es-ES" dirty="0" err="1" smtClean="0"/>
                  <a:t>Uniform</a:t>
                </a:r>
                <a:r>
                  <a:rPr lang="es-ES" dirty="0" smtClean="0"/>
                  <a:t> 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r>
                  <a:rPr lang="es-ES" b="1" dirty="0" smtClean="0"/>
                  <a:t>Use</a:t>
                </a:r>
                <a:r>
                  <a:rPr lang="es-ES" dirty="0" smtClean="0"/>
                  <a:t>. </a:t>
                </a:r>
                <a:r>
                  <a:rPr lang="es-ES" dirty="0" err="1" smtClean="0"/>
                  <a:t>Expected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value</a:t>
                </a:r>
                <a:r>
                  <a:rPr lang="es-ES" dirty="0" smtClean="0"/>
                  <a:t> and </a:t>
                </a:r>
                <a:r>
                  <a:rPr lang="es-ES" dirty="0" err="1" smtClean="0"/>
                  <a:t>variance</a:t>
                </a:r>
                <a:r>
                  <a:rPr lang="es-ES" dirty="0" smtClean="0"/>
                  <a:t> of </a:t>
                </a:r>
                <a:r>
                  <a:rPr lang="es-ES" dirty="0" err="1" smtClean="0"/>
                  <a:t>parameters</a:t>
                </a:r>
                <a:r>
                  <a:rPr lang="es-ES" dirty="0" smtClean="0"/>
                  <a:t>, </a:t>
                </a:r>
                <a:r>
                  <a:rPr lang="es-ES" dirty="0" err="1" smtClean="0"/>
                  <a:t>Expected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cross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product</a:t>
                </a:r>
                <a:r>
                  <a:rPr lang="es-ES" dirty="0" smtClean="0"/>
                  <a:t>, </a:t>
                </a:r>
                <a:r>
                  <a:rPr lang="es-ES" dirty="0" err="1" smtClean="0"/>
                  <a:t>Probability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that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parameter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belongs</a:t>
                </a:r>
                <a:r>
                  <a:rPr lang="es-ES" dirty="0" smtClean="0"/>
                  <a:t> to a set </a:t>
                </a:r>
              </a:p>
              <a:p>
                <a:pPr marL="0" indent="0"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b="-308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3715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 </a:t>
            </a:r>
            <a:r>
              <a:rPr lang="es-ES" dirty="0" smtClean="0"/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Important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Gibbs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sampling</a:t>
            </a:r>
            <a:r>
              <a:rPr lang="es-ES" sz="44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s-ES" sz="4400" dirty="0" err="1" smtClean="0">
                <a:solidFill>
                  <a:srgbClr val="FF0000"/>
                </a:solidFill>
                <a:latin typeface="+mj-lt"/>
              </a:rPr>
              <a:t>examples</a:t>
            </a:r>
            <a:endParaRPr lang="es-ES" sz="4400" dirty="0">
              <a:solidFill>
                <a:srgbClr val="FF0000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82566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Sampling</a:t>
            </a:r>
            <a:r>
              <a:rPr lang="es-ES" sz="3600" dirty="0" smtClean="0"/>
              <a:t> </a:t>
            </a:r>
            <a:r>
              <a:rPr lang="es-ES" sz="3600" dirty="0" err="1" smtClean="0"/>
              <a:t>the</a:t>
            </a:r>
            <a:r>
              <a:rPr lang="es-ES" sz="3600" dirty="0" smtClean="0"/>
              <a:t> </a:t>
            </a:r>
            <a:r>
              <a:rPr lang="es-ES" sz="3600" dirty="0" err="1" smtClean="0"/>
              <a:t>bi-variate</a:t>
            </a:r>
            <a:r>
              <a:rPr lang="es-ES" sz="3600" dirty="0" smtClean="0"/>
              <a:t> normal. </a:t>
            </a:r>
            <a:r>
              <a:rPr lang="es-ES" sz="3600" dirty="0" err="1" smtClean="0"/>
              <a:t>Model</a:t>
            </a:r>
            <a:r>
              <a:rPr lang="es-ES" sz="3600" dirty="0" smtClean="0"/>
              <a:t> and posterior</a:t>
            </a:r>
            <a:endParaRPr lang="es-ES" sz="36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1293" y="1464366"/>
            <a:ext cx="9222233" cy="5313348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78671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err="1" smtClean="0"/>
              <a:t>Sampling</a:t>
            </a:r>
            <a:r>
              <a:rPr lang="es-ES" sz="4000" dirty="0" smtClean="0"/>
              <a:t> </a:t>
            </a:r>
            <a:r>
              <a:rPr lang="es-ES" sz="4000" dirty="0" err="1" smtClean="0"/>
              <a:t>the</a:t>
            </a:r>
            <a:r>
              <a:rPr lang="es-ES" sz="4000" dirty="0" smtClean="0"/>
              <a:t> </a:t>
            </a:r>
            <a:r>
              <a:rPr lang="es-ES" sz="4000" dirty="0" err="1" smtClean="0"/>
              <a:t>bi-variate</a:t>
            </a:r>
            <a:r>
              <a:rPr lang="es-ES" sz="4000" dirty="0" smtClean="0"/>
              <a:t> normal. </a:t>
            </a:r>
            <a:r>
              <a:rPr lang="es-ES" sz="4000" dirty="0" err="1" smtClean="0"/>
              <a:t>Gibbs</a:t>
            </a:r>
            <a:r>
              <a:rPr lang="es-ES" sz="4000" dirty="0" smtClean="0"/>
              <a:t> </a:t>
            </a:r>
            <a:r>
              <a:rPr lang="es-ES" sz="4000" dirty="0" err="1" smtClean="0"/>
              <a:t>sampler</a:t>
            </a:r>
            <a:endParaRPr lang="es-ES" sz="40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84" y="1330036"/>
            <a:ext cx="6609114" cy="534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481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Sampling</a:t>
            </a:r>
            <a:r>
              <a:rPr lang="es-ES" sz="3600" dirty="0" smtClean="0"/>
              <a:t> </a:t>
            </a:r>
            <a:r>
              <a:rPr lang="es-ES" sz="3600" dirty="0" err="1" smtClean="0"/>
              <a:t>the</a:t>
            </a:r>
            <a:r>
              <a:rPr lang="es-ES" sz="3600" dirty="0" smtClean="0"/>
              <a:t> </a:t>
            </a:r>
            <a:r>
              <a:rPr lang="es-ES" sz="3600" dirty="0" err="1" smtClean="0"/>
              <a:t>bi-variate</a:t>
            </a:r>
            <a:r>
              <a:rPr lang="es-ES" sz="3600" dirty="0" smtClean="0"/>
              <a:t> normal. </a:t>
            </a:r>
            <a:r>
              <a:rPr lang="es-ES" sz="3600" dirty="0" err="1" smtClean="0"/>
              <a:t>Metropolis</a:t>
            </a:r>
            <a:r>
              <a:rPr lang="es-ES" sz="3600" dirty="0" smtClean="0"/>
              <a:t> Hastings</a:t>
            </a:r>
            <a:endParaRPr lang="es-ES" sz="36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770" y="2892200"/>
            <a:ext cx="6467841" cy="30636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030" y="1448400"/>
            <a:ext cx="4122410" cy="128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174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Sampling</a:t>
            </a:r>
            <a:r>
              <a:rPr lang="es-ES" sz="3600" dirty="0" smtClean="0"/>
              <a:t> </a:t>
            </a:r>
            <a:r>
              <a:rPr lang="es-ES" sz="3600" dirty="0" err="1" smtClean="0"/>
              <a:t>the</a:t>
            </a:r>
            <a:r>
              <a:rPr lang="es-ES" sz="3600" dirty="0" smtClean="0"/>
              <a:t> </a:t>
            </a:r>
            <a:r>
              <a:rPr lang="es-ES" sz="3600" dirty="0" err="1" smtClean="0"/>
              <a:t>bi-variate</a:t>
            </a:r>
            <a:r>
              <a:rPr lang="es-ES" sz="3600" dirty="0" smtClean="0"/>
              <a:t> normal. </a:t>
            </a:r>
            <a:r>
              <a:rPr lang="es-ES" sz="3600" dirty="0" err="1" smtClean="0"/>
              <a:t>Metropolis</a:t>
            </a:r>
            <a:r>
              <a:rPr lang="es-ES" sz="3600" dirty="0" smtClean="0"/>
              <a:t> Hastings</a:t>
            </a:r>
            <a:endParaRPr lang="es-ES" sz="36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4" y="1295992"/>
            <a:ext cx="6497781" cy="54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580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Sampling</a:t>
            </a:r>
            <a:r>
              <a:rPr lang="es-ES" sz="3600" dirty="0" smtClean="0"/>
              <a:t> </a:t>
            </a:r>
            <a:r>
              <a:rPr lang="es-ES" sz="3600" dirty="0" err="1" smtClean="0"/>
              <a:t>the</a:t>
            </a:r>
            <a:r>
              <a:rPr lang="es-ES" sz="3600" dirty="0" smtClean="0"/>
              <a:t> </a:t>
            </a:r>
            <a:r>
              <a:rPr lang="es-ES" sz="3600" dirty="0" err="1" smtClean="0"/>
              <a:t>bi-variate</a:t>
            </a:r>
            <a:r>
              <a:rPr lang="es-ES" sz="3600" dirty="0" smtClean="0"/>
              <a:t> normal. </a:t>
            </a:r>
            <a:r>
              <a:rPr lang="es-ES" sz="3600" dirty="0" err="1" smtClean="0"/>
              <a:t>Hamiltonian</a:t>
            </a:r>
            <a:r>
              <a:rPr lang="es-ES" sz="3600" dirty="0" smtClean="0"/>
              <a:t> MC</a:t>
            </a:r>
            <a:endParaRPr lang="es-ES" sz="36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873" y="1690688"/>
            <a:ext cx="8335167" cy="34836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0" y="1350807"/>
            <a:ext cx="3596913" cy="532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252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Sampling</a:t>
            </a:r>
            <a:r>
              <a:rPr lang="es-ES" sz="3600" dirty="0" smtClean="0"/>
              <a:t> </a:t>
            </a:r>
            <a:r>
              <a:rPr lang="es-ES" sz="3600" dirty="0" err="1" smtClean="0"/>
              <a:t>the</a:t>
            </a:r>
            <a:r>
              <a:rPr lang="es-ES" sz="3600" dirty="0" smtClean="0"/>
              <a:t> </a:t>
            </a:r>
            <a:r>
              <a:rPr lang="es-ES" sz="3600" dirty="0" err="1" smtClean="0"/>
              <a:t>bi-variate</a:t>
            </a:r>
            <a:r>
              <a:rPr lang="es-ES" sz="3600" dirty="0" smtClean="0"/>
              <a:t> normal. </a:t>
            </a:r>
            <a:r>
              <a:rPr lang="es-ES" sz="3600" dirty="0" err="1" smtClean="0"/>
              <a:t>Hamiltonian</a:t>
            </a:r>
            <a:r>
              <a:rPr lang="es-ES" sz="3600" dirty="0" smtClean="0"/>
              <a:t> MC. </a:t>
            </a:r>
            <a:r>
              <a:rPr lang="es-ES" sz="3600" dirty="0" err="1" smtClean="0"/>
              <a:t>Bonus</a:t>
            </a:r>
            <a:r>
              <a:rPr lang="es-ES" sz="3600" dirty="0" smtClean="0"/>
              <a:t> </a:t>
            </a:r>
            <a:endParaRPr lang="es-ES" sz="36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35" y="1690687"/>
            <a:ext cx="5450275" cy="33253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310" y="3052366"/>
            <a:ext cx="5905584" cy="29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539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Sampling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bi-variate</a:t>
            </a:r>
            <a:r>
              <a:rPr lang="es-ES" dirty="0" smtClean="0"/>
              <a:t> normal. </a:t>
            </a:r>
            <a:r>
              <a:rPr lang="es-ES" dirty="0" err="1" smtClean="0"/>
              <a:t>Answers</a:t>
            </a:r>
            <a:r>
              <a:rPr lang="es-ES" dirty="0" smtClean="0"/>
              <a:t> (</a:t>
            </a:r>
            <a:r>
              <a:rPr lang="es-ES" dirty="0" err="1" smtClean="0"/>
              <a:t>Whatever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method</a:t>
            </a:r>
            <a:r>
              <a:rPr lang="es-ES" dirty="0" smtClean="0"/>
              <a:t> </a:t>
            </a:r>
            <a:r>
              <a:rPr lang="es-ES" dirty="0" err="1" smtClean="0"/>
              <a:t>used</a:t>
            </a:r>
            <a:r>
              <a:rPr lang="es-ES" dirty="0" smtClean="0"/>
              <a:t>)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109" y="1690688"/>
            <a:ext cx="5798000" cy="48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799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Linear </a:t>
            </a:r>
            <a:r>
              <a:rPr lang="es-ES" dirty="0" err="1" smtClean="0"/>
              <a:t>regression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637" y="1274618"/>
            <a:ext cx="10130742" cy="5624945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110836" y="3574473"/>
            <a:ext cx="997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Normal</a:t>
            </a:r>
          </a:p>
          <a:p>
            <a:r>
              <a:rPr lang="es-ES" dirty="0" smtClean="0"/>
              <a:t>Prior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weights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1457709" y="3283527"/>
            <a:ext cx="7342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Inv</a:t>
            </a:r>
            <a:r>
              <a:rPr lang="es-ES" dirty="0" smtClean="0"/>
              <a:t>-gamma prior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variance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77923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Linear </a:t>
            </a:r>
            <a:r>
              <a:rPr lang="es-ES" dirty="0" err="1" smtClean="0"/>
              <a:t>regression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08" y="1646238"/>
            <a:ext cx="11423676" cy="165557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48" y="3496623"/>
            <a:ext cx="10582352" cy="24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477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Logistic</a:t>
            </a:r>
            <a:r>
              <a:rPr lang="es-ES" dirty="0" smtClean="0"/>
              <a:t> </a:t>
            </a:r>
            <a:r>
              <a:rPr lang="es-ES" dirty="0" err="1" smtClean="0"/>
              <a:t>regression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DataLab. CSIC</a:t>
            </a:r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742" y="1677770"/>
            <a:ext cx="6886803" cy="46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05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2859</Words>
  <Application>Microsoft Office PowerPoint</Application>
  <PresentationFormat>Panorámica</PresentationFormat>
  <Paragraphs>711</Paragraphs>
  <Slides>134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134</vt:i4>
      </vt:variant>
    </vt:vector>
  </HeadingPairs>
  <TitlesOfParts>
    <vt:vector size="139" baseType="lpstr">
      <vt:lpstr>Arial</vt:lpstr>
      <vt:lpstr>Calibri</vt:lpstr>
      <vt:lpstr>Calibri Light</vt:lpstr>
      <vt:lpstr>Cambria Math</vt:lpstr>
      <vt:lpstr>Tema de Office</vt:lpstr>
      <vt:lpstr> BML. 3. Intro to MCMC  From Gibbs to Hamilton </vt:lpstr>
      <vt:lpstr>Brief description</vt:lpstr>
      <vt:lpstr>Computational problems in Bayesian analysis</vt:lpstr>
      <vt:lpstr>General idea  MCMC </vt:lpstr>
      <vt:lpstr>Presentación de PowerPoint</vt:lpstr>
      <vt:lpstr>Sources</vt:lpstr>
      <vt:lpstr>Labs</vt:lpstr>
      <vt:lpstr>Generic Gibbs sampler</vt:lpstr>
      <vt:lpstr>Presentación de PowerPoint</vt:lpstr>
      <vt:lpstr>Purpose</vt:lpstr>
      <vt:lpstr>Sampling the bi-variate normal</vt:lpstr>
      <vt:lpstr>Auxiliary result (eg Handbook of the Normal Distribution)</vt:lpstr>
      <vt:lpstr>Sampling the bi-variate normal. Model and posterior</vt:lpstr>
      <vt:lpstr>Sampling the bi-variate normal. Gibbs sampler</vt:lpstr>
      <vt:lpstr>Sampling the bi-variate normal. Answers </vt:lpstr>
      <vt:lpstr>Inference for normal-gamma </vt:lpstr>
      <vt:lpstr>Inference for normal-gamma. Model </vt:lpstr>
      <vt:lpstr>Inference for normal-gamma. Conditional </vt:lpstr>
      <vt:lpstr>Inference for normal-gamma. Sampler </vt:lpstr>
      <vt:lpstr>Inference for normal-gamma. Answers </vt:lpstr>
      <vt:lpstr>Inference for a mixture of exponentials</vt:lpstr>
      <vt:lpstr>Inference for a mixture of exponentials</vt:lpstr>
      <vt:lpstr>Inference for a mixture of exponentials</vt:lpstr>
      <vt:lpstr>Inference for a mixture of exponentials</vt:lpstr>
      <vt:lpstr>Inference for a mixture of exponentials</vt:lpstr>
      <vt:lpstr>Inference for a mixture of exponentials</vt:lpstr>
      <vt:lpstr>Inference for normal multivariate</vt:lpstr>
      <vt:lpstr>Inference for normal multivariate</vt:lpstr>
      <vt:lpstr>Inference for normal multivariate</vt:lpstr>
      <vt:lpstr>Inference for normal multivariate</vt:lpstr>
      <vt:lpstr>Inference for normal multivariate</vt:lpstr>
      <vt:lpstr>Presentación de PowerPoint</vt:lpstr>
      <vt:lpstr>Recall</vt:lpstr>
      <vt:lpstr>Convergence</vt:lpstr>
      <vt:lpstr>Presentación de PowerPoint</vt:lpstr>
      <vt:lpstr>Brief description</vt:lpstr>
      <vt:lpstr>Sources</vt:lpstr>
      <vt:lpstr>Labs</vt:lpstr>
      <vt:lpstr>Presentación de PowerPoint</vt:lpstr>
      <vt:lpstr>Recall: Acceptance-rejection sampling </vt:lpstr>
      <vt:lpstr>Metropolis-Hastings rationale I</vt:lpstr>
      <vt:lpstr>Metropolis-Hastings rationale II</vt:lpstr>
      <vt:lpstr>Metropolis-Hastings rationale III</vt:lpstr>
      <vt:lpstr>Metropolis-Hastings rationale IV</vt:lpstr>
      <vt:lpstr>Metropolis-Hastings  algo</vt:lpstr>
      <vt:lpstr>Metropolis-Hastings  variants I</vt:lpstr>
      <vt:lpstr>Metropolis-Hastings  variants II</vt:lpstr>
      <vt:lpstr>Presentación de PowerPoint</vt:lpstr>
      <vt:lpstr>Sampling the bi-variate normal</vt:lpstr>
      <vt:lpstr>Sampling the bi-variate normal. Model and posterior</vt:lpstr>
      <vt:lpstr>Sampling the bi-variate normal. Gibbs sampler</vt:lpstr>
      <vt:lpstr>Sampling the bi-variate normal. Metropolis Hastings</vt:lpstr>
      <vt:lpstr>Sampling the bi-variate normal. Metropolis Hastings</vt:lpstr>
      <vt:lpstr>Sampling the bi-variate normal. Answers…. </vt:lpstr>
      <vt:lpstr>Bayesian Probit Regression </vt:lpstr>
      <vt:lpstr>Bayesian Probit Regression  MH</vt:lpstr>
      <vt:lpstr>Bayesian Poisson Regression. Offspring of birds given age</vt:lpstr>
      <vt:lpstr>Bayesian Poisson Regression</vt:lpstr>
      <vt:lpstr>Bayesian Poisson Regression</vt:lpstr>
      <vt:lpstr>Presentación de PowerPoint</vt:lpstr>
      <vt:lpstr>Recall</vt:lpstr>
      <vt:lpstr>Convergence</vt:lpstr>
      <vt:lpstr>Presentación de PowerPoint</vt:lpstr>
      <vt:lpstr>Typical situation </vt:lpstr>
      <vt:lpstr>Case study: Aviation safety</vt:lpstr>
      <vt:lpstr>Aviation safety. Stress effect</vt:lpstr>
      <vt:lpstr>Aviation safety. Stress effect</vt:lpstr>
      <vt:lpstr>Aviation safety. Stress effect  algo</vt:lpstr>
      <vt:lpstr>Aviation safety. Uses </vt:lpstr>
      <vt:lpstr>Comments</vt:lpstr>
      <vt:lpstr>Presentación de PowerPoint</vt:lpstr>
      <vt:lpstr>Brief description</vt:lpstr>
      <vt:lpstr>Sources </vt:lpstr>
      <vt:lpstr>Labs</vt:lpstr>
      <vt:lpstr>Presentación de PowerPoint</vt:lpstr>
      <vt:lpstr>HMC. Pros and cons</vt:lpstr>
      <vt:lpstr>The drawback of MH</vt:lpstr>
      <vt:lpstr>The drawback of MH</vt:lpstr>
      <vt:lpstr>Comparing four MCMC algos</vt:lpstr>
      <vt:lpstr>HMC. Qualitative description </vt:lpstr>
      <vt:lpstr>HMC. Idea </vt:lpstr>
      <vt:lpstr>Hamiltonian equations and MCMC</vt:lpstr>
      <vt:lpstr>Hamiltonian equations through leapfrog</vt:lpstr>
      <vt:lpstr>HMC. Algo I</vt:lpstr>
      <vt:lpstr>HMC. Algo II</vt:lpstr>
      <vt:lpstr>HMC Tuning</vt:lpstr>
      <vt:lpstr>Presentación de PowerPoint</vt:lpstr>
      <vt:lpstr>Typical setup</vt:lpstr>
      <vt:lpstr>Sampling the bi-variate normal</vt:lpstr>
      <vt:lpstr>Sampling the bi-variate normal. Model and posterior</vt:lpstr>
      <vt:lpstr>Sampling the bi-variate normal. Gibbs sampler</vt:lpstr>
      <vt:lpstr>Sampling the bi-variate normal. Metropolis Hastings</vt:lpstr>
      <vt:lpstr>Sampling the bi-variate normal. Metropolis Hastings</vt:lpstr>
      <vt:lpstr>Sampling the bi-variate normal. Hamiltonian MC</vt:lpstr>
      <vt:lpstr>Sampling the bi-variate normal. Hamiltonian MC. Bonus </vt:lpstr>
      <vt:lpstr>Sampling the bi-variate normal. Answers (Whatever the method used) </vt:lpstr>
      <vt:lpstr>Linear regression model </vt:lpstr>
      <vt:lpstr>Linear regression model </vt:lpstr>
      <vt:lpstr>Logistic regression model </vt:lpstr>
      <vt:lpstr>Logistic regression model </vt:lpstr>
      <vt:lpstr>Almost final comments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Further variants</vt:lpstr>
      <vt:lpstr>Reversible jump</vt:lpstr>
      <vt:lpstr>Particle filtering </vt:lpstr>
      <vt:lpstr>Presentación de PowerPoint</vt:lpstr>
      <vt:lpstr>Inference</vt:lpstr>
      <vt:lpstr>Difficulties</vt:lpstr>
      <vt:lpstr>Solutions</vt:lpstr>
      <vt:lpstr>Discarding early iterations</vt:lpstr>
      <vt:lpstr>Thinning iterations</vt:lpstr>
      <vt:lpstr>Assessing convergence</vt:lpstr>
      <vt:lpstr>Effective number of simulation draws</vt:lpstr>
      <vt:lpstr>Effective number of simulation draws</vt:lpstr>
      <vt:lpstr>Presentación de PowerPoint</vt:lpstr>
      <vt:lpstr>Sources</vt:lpstr>
      <vt:lpstr>Computational problem in Bayesian analysis</vt:lpstr>
      <vt:lpstr>Presentación de PowerPoint</vt:lpstr>
      <vt:lpstr>Mixture of gaussians</vt:lpstr>
      <vt:lpstr>Mixture of gaussians</vt:lpstr>
      <vt:lpstr>Problems with Gibbs sampler for mixtures </vt:lpstr>
      <vt:lpstr>Presentación de PowerPoint</vt:lpstr>
      <vt:lpstr>Presentación de PowerPoint</vt:lpstr>
      <vt:lpstr>HMC</vt:lpstr>
      <vt:lpstr>Presentación de PowerPoint</vt:lpstr>
      <vt:lpstr>MCMC in large scale problems </vt:lpstr>
      <vt:lpstr>MCMC. Our aim (modern view)</vt:lpstr>
      <vt:lpstr>From MCMC to SG-MCMC</vt:lpstr>
      <vt:lpstr>Presentación de PowerPoint</vt:lpstr>
      <vt:lpstr>SG-MCMC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Métodos computacionales en inferencia bayesiana MCIB. 0 Organización</dc:title>
  <dc:creator>David</dc:creator>
  <cp:lastModifiedBy>David</cp:lastModifiedBy>
  <cp:revision>123</cp:revision>
  <cp:lastPrinted>2021-03-15T09:54:58Z</cp:lastPrinted>
  <dcterms:created xsi:type="dcterms:W3CDTF">2021-01-19T18:38:16Z</dcterms:created>
  <dcterms:modified xsi:type="dcterms:W3CDTF">2023-06-01T22:37:51Z</dcterms:modified>
</cp:coreProperties>
</file>